
<file path=[Content_Types].xml><?xml version="1.0" encoding="utf-8"?>
<Types xmlns="http://schemas.openxmlformats.org/package/2006/content-types">
  <Default Extension="gif" ContentType="image/gi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8" r:id="rId3"/>
    <p:sldId id="259" r:id="rId4"/>
    <p:sldId id="260" r:id="rId5"/>
    <p:sldId id="272" r:id="rId6"/>
    <p:sldId id="264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C4E0"/>
    <a:srgbClr val="00FF99"/>
    <a:srgbClr val="00FFCC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59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85673-7288-4007-898A-EBB9FC91DD49}" type="datetimeFigureOut">
              <a:rPr lang="ru-RU" smtClean="0"/>
              <a:pPr/>
              <a:t>25.06.2024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D006E-E38D-416C-BBF1-39CA08159C7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85673-7288-4007-898A-EBB9FC91DD49}" type="datetimeFigureOut">
              <a:rPr lang="ru-RU" smtClean="0"/>
              <a:pPr/>
              <a:t>25.06.2024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D006E-E38D-416C-BBF1-39CA08159C7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85673-7288-4007-898A-EBB9FC91DD49}" type="datetimeFigureOut">
              <a:rPr lang="ru-RU" smtClean="0"/>
              <a:pPr/>
              <a:t>25.06.2024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D006E-E38D-416C-BBF1-39CA08159C7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85673-7288-4007-898A-EBB9FC91DD49}" type="datetimeFigureOut">
              <a:rPr lang="ru-RU" smtClean="0"/>
              <a:pPr/>
              <a:t>25.06.2024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D006E-E38D-416C-BBF1-39CA08159C7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85673-7288-4007-898A-EBB9FC91DD49}" type="datetimeFigureOut">
              <a:rPr lang="ru-RU" smtClean="0"/>
              <a:pPr/>
              <a:t>25.06.2024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D006E-E38D-416C-BBF1-39CA08159C7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85673-7288-4007-898A-EBB9FC91DD49}" type="datetimeFigureOut">
              <a:rPr lang="ru-RU" smtClean="0"/>
              <a:pPr/>
              <a:t>25.06.2024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D006E-E38D-416C-BBF1-39CA08159C7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85673-7288-4007-898A-EBB9FC91DD49}" type="datetimeFigureOut">
              <a:rPr lang="ru-RU" smtClean="0"/>
              <a:pPr/>
              <a:t>25.06.2024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D006E-E38D-416C-BBF1-39CA08159C7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85673-7288-4007-898A-EBB9FC91DD49}" type="datetimeFigureOut">
              <a:rPr lang="ru-RU" smtClean="0"/>
              <a:pPr/>
              <a:t>25.06.2024</a:t>
            </a:fld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0D006E-E38D-416C-BBF1-39CA08159C7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85673-7288-4007-898A-EBB9FC91DD49}" type="datetimeFigureOut">
              <a:rPr lang="ru-RU" smtClean="0"/>
              <a:pPr/>
              <a:t>25.06.2024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D006E-E38D-416C-BBF1-39CA08159C7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85673-7288-4007-898A-EBB9FC91DD49}" type="datetimeFigureOut">
              <a:rPr lang="ru-RU" smtClean="0"/>
              <a:pPr/>
              <a:t>25.06.2024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0E0D006E-E38D-416C-BBF1-39CA08159C7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C8E85673-7288-4007-898A-EBB9FC91DD49}" type="datetimeFigureOut">
              <a:rPr lang="ru-RU" smtClean="0"/>
              <a:pPr/>
              <a:t>25.06.2024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D006E-E38D-416C-BBF1-39CA08159C7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C8E85673-7288-4007-898A-EBB9FC91DD49}" type="datetimeFigureOut">
              <a:rPr lang="ru-RU" smtClean="0"/>
              <a:pPr/>
              <a:t>25.06.2024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0E0D006E-E38D-416C-BBF1-39CA08159C7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576064"/>
          </a:xfrm>
        </p:spPr>
        <p:txBody>
          <a:bodyPr>
            <a:normAutofit fontScale="90000"/>
          </a:bodyPr>
          <a:lstStyle/>
          <a:p>
            <a:r>
              <a:rPr lang="ru-RU" sz="2600" dirty="0"/>
              <a:t>Отделение ранней</a:t>
            </a:r>
            <a:r>
              <a:rPr lang="ru-RU" sz="2600" b="1" dirty="0"/>
              <a:t> медицинской реабилитации          1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1052736"/>
            <a:ext cx="6922354" cy="5040560"/>
          </a:xfrm>
        </p:spPr>
        <p:txBody>
          <a:bodyPr>
            <a:normAutofit/>
          </a:bodyPr>
          <a:lstStyle/>
          <a:p>
            <a:pPr algn="l"/>
            <a:r>
              <a:rPr lang="ru-RU" sz="1050" b="1" dirty="0"/>
              <a:t>Сотрудники</a:t>
            </a:r>
            <a:r>
              <a:rPr lang="ru-RU" sz="1050" dirty="0"/>
              <a:t>:</a:t>
            </a:r>
          </a:p>
          <a:p>
            <a:pPr algn="l"/>
            <a:endParaRPr lang="ru-RU" sz="1050" b="1" dirty="0"/>
          </a:p>
          <a:p>
            <a:pPr algn="l"/>
            <a:r>
              <a:rPr lang="ru-RU" sz="1050" b="1" dirty="0"/>
              <a:t> · Лечебная физкультура </a:t>
            </a:r>
            <a:r>
              <a:rPr lang="ru-RU" sz="1050" dirty="0"/>
              <a:t>(инструктора-методисты ) – Нестерова Ю.Д., Терешко В.А., </a:t>
            </a:r>
            <a:r>
              <a:rPr lang="ru-RU" sz="1050" dirty="0" err="1"/>
              <a:t>Мазниченко</a:t>
            </a:r>
            <a:r>
              <a:rPr lang="ru-RU" sz="1050" dirty="0"/>
              <a:t> С.В.</a:t>
            </a:r>
          </a:p>
          <a:p>
            <a:pPr algn="l"/>
            <a:r>
              <a:rPr lang="ru-RU" sz="1050" b="1" dirty="0"/>
              <a:t> </a:t>
            </a:r>
          </a:p>
          <a:p>
            <a:pPr algn="l"/>
            <a:r>
              <a:rPr lang="ru-RU" sz="1050" b="1" dirty="0"/>
              <a:t>· Массаж </a:t>
            </a:r>
            <a:r>
              <a:rPr lang="ru-RU" sz="1050" dirty="0"/>
              <a:t>- Моргачев Е.П., Горюнов Д.С;</a:t>
            </a:r>
          </a:p>
          <a:p>
            <a:pPr algn="l"/>
            <a:endParaRPr lang="ru-RU" sz="1050" dirty="0"/>
          </a:p>
          <a:p>
            <a:pPr algn="l"/>
            <a:r>
              <a:rPr lang="ru-RU" sz="1050" b="1" dirty="0"/>
              <a:t>· Физиотерапия – </a:t>
            </a:r>
            <a:r>
              <a:rPr lang="ru-RU" sz="1050" dirty="0"/>
              <a:t>Боброва Е.Н., Проскурякова Н.А., Сергеева Н.В.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F7D070-AA77-6AB4-4E7B-5CC5FD3D67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30" y="1510674"/>
            <a:ext cx="1491630" cy="187220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514CA04-96D7-814D-9CA2-8DBD23B078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45" y="1510674"/>
            <a:ext cx="1548676" cy="187220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2FE35C7-6071-C464-20E8-B8B95B494E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69" y="1484784"/>
            <a:ext cx="1548677" cy="187220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1B62826-B278-78EB-1DBD-8E932D288ED5}"/>
              </a:ext>
            </a:extLst>
          </p:cNvPr>
          <p:cNvSpPr txBox="1"/>
          <p:nvPr/>
        </p:nvSpPr>
        <p:spPr>
          <a:xfrm>
            <a:off x="907643" y="3577209"/>
            <a:ext cx="183247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b="1" dirty="0"/>
              <a:t>Савельева М.М. </a:t>
            </a:r>
          </a:p>
          <a:p>
            <a:pPr algn="ctr"/>
            <a:r>
              <a:rPr lang="ru-RU" sz="1000" b="1" dirty="0"/>
              <a:t>врач физиотерапевт, </a:t>
            </a:r>
          </a:p>
          <a:p>
            <a:pPr algn="ctr"/>
            <a:r>
              <a:rPr lang="ru-RU" sz="1000" b="1" dirty="0"/>
              <a:t>врач высшей категории</a:t>
            </a:r>
            <a:endParaRPr lang="ru-RU" sz="1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6E3309-D4DD-3288-7E2B-F6051085D13E}"/>
              </a:ext>
            </a:extLst>
          </p:cNvPr>
          <p:cNvSpPr txBox="1"/>
          <p:nvPr/>
        </p:nvSpPr>
        <p:spPr>
          <a:xfrm>
            <a:off x="3519505" y="3573016"/>
            <a:ext cx="18324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b="1" dirty="0"/>
              <a:t>Куликова С.А. </a:t>
            </a:r>
          </a:p>
          <a:p>
            <a:pPr algn="ctr"/>
            <a:r>
              <a:rPr lang="ru-RU" sz="1000" b="1" dirty="0"/>
              <a:t>Заведующий ОРМР,</a:t>
            </a:r>
          </a:p>
          <a:p>
            <a:pPr algn="ctr"/>
            <a:r>
              <a:rPr lang="ru-RU" sz="1000" b="1" dirty="0"/>
              <a:t>Врач ФРМ, врач по лечебной физкультуре и спортивной медицине, врач высшей категории</a:t>
            </a:r>
            <a:endParaRPr lang="ru-RU" sz="1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8B9EFB-729C-5466-CF21-9B78E93FCA47}"/>
              </a:ext>
            </a:extLst>
          </p:cNvPr>
          <p:cNvSpPr txBox="1"/>
          <p:nvPr/>
        </p:nvSpPr>
        <p:spPr>
          <a:xfrm>
            <a:off x="6146173" y="3573016"/>
            <a:ext cx="18324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b="1" dirty="0"/>
              <a:t>Борзых А.П.</a:t>
            </a:r>
          </a:p>
          <a:p>
            <a:pPr algn="ctr"/>
            <a:r>
              <a:rPr lang="ru-RU" sz="1000" b="1" dirty="0"/>
              <a:t>Врач ФРМ, врач по лечебной физкультуре и спортивной медицине</a:t>
            </a:r>
          </a:p>
        </p:txBody>
      </p:sp>
    </p:spTree>
    <p:extLst>
      <p:ext uri="{BB962C8B-B14F-4D97-AF65-F5344CB8AC3E}">
        <p14:creationId xmlns:p14="http://schemas.microsoft.com/office/powerpoint/2010/main" val="4049327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576064"/>
          </a:xfrm>
        </p:spPr>
        <p:txBody>
          <a:bodyPr>
            <a:normAutofit fontScale="90000"/>
          </a:bodyPr>
          <a:lstStyle/>
          <a:p>
            <a:r>
              <a:rPr lang="ru-RU" sz="2600" dirty="0"/>
              <a:t>Отделение ранней</a:t>
            </a:r>
            <a:r>
              <a:rPr lang="ru-RU" sz="2600" b="1" dirty="0"/>
              <a:t> медицинской реабилитации          2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412776"/>
            <a:ext cx="6400800" cy="4032448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Мы можем гарантировать возвращение здоровья в короткие сроки – от 20 минут до 3 дней!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Почему мы </a:t>
            </a:r>
            <a:r>
              <a:rPr lang="ru-RU"/>
              <a:t>смело оперируем </a:t>
            </a:r>
            <a:r>
              <a:rPr lang="ru-RU" dirty="0"/>
              <a:t>такими цифрами?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Много лет мы помогаем людям быстро избавиться от боли и вернуть правильное движение в суставах.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За это время мы опробовали многие реабилитационные методики и знаем, как выстроить лечебный процесс, как вести пациента с острой болью.</a:t>
            </a:r>
          </a:p>
          <a:p>
            <a:endParaRPr lang="ru-RU" dirty="0"/>
          </a:p>
          <a:p>
            <a:r>
              <a:rPr lang="ru-RU" dirty="0"/>
              <a:t>Вот небольшой пример: болит плечевой сустав, а причина боли совсем в другом месте. Шея или грудной отдел? А может ребра? Или лопатка? Тогда ищите проблему в «другом регионе»!</a:t>
            </a:r>
          </a:p>
        </p:txBody>
      </p:sp>
    </p:spTree>
    <p:extLst>
      <p:ext uri="{BB962C8B-B14F-4D97-AF65-F5344CB8AC3E}">
        <p14:creationId xmlns:p14="http://schemas.microsoft.com/office/powerpoint/2010/main" val="2974702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576064"/>
          </a:xfrm>
        </p:spPr>
        <p:txBody>
          <a:bodyPr>
            <a:normAutofit fontScale="90000"/>
          </a:bodyPr>
          <a:lstStyle/>
          <a:p>
            <a:r>
              <a:rPr lang="ru-RU" sz="2600" dirty="0"/>
              <a:t>Отделение ранней</a:t>
            </a:r>
            <a:r>
              <a:rPr lang="ru-RU" sz="2600" b="1" dirty="0"/>
              <a:t> медицинской реабилитации          3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412776"/>
            <a:ext cx="6400800" cy="4032448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Мы научилась «видеть» причины возникшей боли и устранять ее!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Мы используем лучшие концепции реабилитаций в Мире. При помощи точного сбора анамнеза и  подбора упражнений, которые точно «бьют в цель» </a:t>
            </a:r>
            <a:r>
              <a:rPr lang="en-US" dirty="0"/>
              <a:t>, </a:t>
            </a:r>
            <a:r>
              <a:rPr lang="ru-RU" dirty="0"/>
              <a:t>избавляют Вас от боли.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Как нам это удается? Используя диагностику и лечение по методик</a:t>
            </a:r>
            <a:r>
              <a:rPr lang="en-US" dirty="0"/>
              <a:t>e</a:t>
            </a:r>
            <a:r>
              <a:rPr lang="ru-RU" dirty="0"/>
              <a:t>:</a:t>
            </a:r>
          </a:p>
          <a:p>
            <a:r>
              <a:rPr lang="ru-RU" dirty="0"/>
              <a:t>1.МДТ (механическая двигательная терапия) Маккензи</a:t>
            </a:r>
          </a:p>
          <a:p>
            <a:r>
              <a:rPr lang="ru-RU" dirty="0"/>
              <a:t>2.Концепция Мейтланд</a:t>
            </a:r>
          </a:p>
          <a:p>
            <a:r>
              <a:rPr lang="ru-RU" dirty="0"/>
              <a:t>3.Маллиган</a:t>
            </a:r>
          </a:p>
          <a:p>
            <a:r>
              <a:rPr lang="ru-RU" dirty="0"/>
              <a:t>4.PNF (проприоцептивная нейромышечная активация)</a:t>
            </a:r>
          </a:p>
          <a:p>
            <a:r>
              <a:rPr lang="ru-RU" dirty="0"/>
              <a:t>5.Бобат –терапия (работа с инсультом) 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Лучшее клиническое обоснование</a:t>
            </a:r>
            <a:r>
              <a:rPr lang="en-US" dirty="0"/>
              <a:t>-</a:t>
            </a:r>
            <a:r>
              <a:rPr lang="ru-RU" dirty="0"/>
              <a:t> это несомненно концепция Мейтланд, это система анализа , тестов и лечения заболевания. МДТ Маккензи-самый лучший сбор анамнеза, лучшие «быстрые» домашние упражнения. Маллиган-лучшая безболевая терапия с движением. PNF «научит» мышечные цепи Вашего организма создавать правильный паттерн движения. Бобат-терапия –это лучшая концепция по инсульту (гемипарезы), четкая и эффективная последовательность действий в реабилитации острого периода.</a:t>
            </a:r>
          </a:p>
        </p:txBody>
      </p:sp>
    </p:spTree>
    <p:extLst>
      <p:ext uri="{BB962C8B-B14F-4D97-AF65-F5344CB8AC3E}">
        <p14:creationId xmlns:p14="http://schemas.microsoft.com/office/powerpoint/2010/main" val="3206878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576064"/>
          </a:xfrm>
        </p:spPr>
        <p:txBody>
          <a:bodyPr>
            <a:normAutofit fontScale="90000"/>
          </a:bodyPr>
          <a:lstStyle/>
          <a:p>
            <a:r>
              <a:rPr lang="ru-RU" sz="2600" dirty="0"/>
              <a:t>Отделение ранней</a:t>
            </a:r>
            <a:r>
              <a:rPr lang="ru-RU" sz="2600" b="1" dirty="0"/>
              <a:t> медицинской реабилитации          4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412776"/>
            <a:ext cx="6400800" cy="4032448"/>
          </a:xfrm>
        </p:spPr>
        <p:txBody>
          <a:bodyPr>
            <a:normAutofit/>
          </a:bodyPr>
          <a:lstStyle/>
          <a:p>
            <a:r>
              <a:rPr lang="ru-RU" dirty="0"/>
              <a:t> </a:t>
            </a:r>
          </a:p>
          <a:p>
            <a:r>
              <a:rPr lang="ru-RU" dirty="0"/>
              <a:t>В нашем арсенале «Золотой Стандарт» в мире реабилитации.</a:t>
            </a:r>
          </a:p>
          <a:p>
            <a:r>
              <a:rPr lang="ru-RU" dirty="0"/>
              <a:t>Наши сотрудники обучались у лучших преподавателей всего мира. Они помогли понять, как расставить знания, навыки и умения по полочкам. Эти концепции как качественные инструменты, помогут быстро убрать боль и восстановить правильное движение.</a:t>
            </a:r>
          </a:p>
          <a:p>
            <a:r>
              <a:rPr lang="ru-RU" dirty="0"/>
              <a:t>«Волшебная пилюля»? Нет. Это многолетний опыт коллег, выжимка самых эффективных знаний и умений.</a:t>
            </a:r>
          </a:p>
          <a:p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159046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576064"/>
          </a:xfrm>
        </p:spPr>
        <p:txBody>
          <a:bodyPr>
            <a:normAutofit fontScale="90000"/>
          </a:bodyPr>
          <a:lstStyle/>
          <a:p>
            <a:r>
              <a:rPr lang="ru-RU" sz="2600" dirty="0"/>
              <a:t>Основные направления деятельности </a:t>
            </a:r>
            <a:br>
              <a:rPr lang="ru-RU" sz="2600" dirty="0"/>
            </a:br>
            <a:r>
              <a:rPr lang="ru-RU" sz="2600" dirty="0"/>
              <a:t>5</a:t>
            </a:r>
            <a:endParaRPr lang="ru-RU" sz="2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FEC1F9-FDAD-C984-1D24-3B919CD65B66}"/>
              </a:ext>
            </a:extLst>
          </p:cNvPr>
          <p:cNvSpPr txBox="1"/>
          <p:nvPr/>
        </p:nvSpPr>
        <p:spPr>
          <a:xfrm>
            <a:off x="827584" y="1196752"/>
            <a:ext cx="748436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4CC4E0"/>
                </a:solidFill>
              </a:rPr>
              <a:t>Травматология</a:t>
            </a:r>
            <a:r>
              <a:rPr lang="ru-RU" sz="1800" dirty="0"/>
              <a:t>- восстановление после </a:t>
            </a:r>
            <a:r>
              <a:rPr lang="ru-RU" sz="1800" dirty="0" err="1"/>
              <a:t>артроскопической</a:t>
            </a:r>
            <a:r>
              <a:rPr lang="ru-RU" sz="1800" dirty="0"/>
              <a:t> реконструкции связок коленного сустава (ПКС, ЗКС, удерживатель надколенника); после </a:t>
            </a:r>
            <a:r>
              <a:rPr lang="ru-RU" sz="1800" dirty="0" err="1"/>
              <a:t>артоскопического</a:t>
            </a:r>
            <a:r>
              <a:rPr lang="ru-RU" sz="1800" dirty="0"/>
              <a:t> шва мениска коленного сустава; </a:t>
            </a:r>
            <a:r>
              <a:rPr lang="ru-RU" sz="1800" dirty="0" err="1"/>
              <a:t>артроскопической</a:t>
            </a:r>
            <a:r>
              <a:rPr lang="ru-RU" sz="1800" dirty="0"/>
              <a:t> реконструкции сухожилий плечевого сустава, суставной губы лопатки; после эндопротезирования тазобедренного, коленного, голеностопного суставов; восстановление после хирургического и консервативного лечения переломов различной этиологии; дегенеративные изменения суставов, болевые синдромы.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4CC4E0"/>
                </a:solidFill>
              </a:rPr>
              <a:t>Неврология-</a:t>
            </a:r>
            <a:r>
              <a:rPr lang="ru-RU" sz="1800" dirty="0"/>
              <a:t> восстановления после перенесенного ОНМК, острые и хронические болевые синдромы (</a:t>
            </a:r>
            <a:r>
              <a:rPr lang="ru-RU" sz="1800" dirty="0" err="1"/>
              <a:t>радикулопатия</a:t>
            </a:r>
            <a:r>
              <a:rPr lang="ru-RU" sz="1800" dirty="0"/>
              <a:t>, нейропатия); дегенеративные заболевания позвоночника; полинейропатия.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4CC4E0"/>
                </a:solidFill>
              </a:rPr>
              <a:t>Нейрохирургия-</a:t>
            </a:r>
            <a:r>
              <a:rPr lang="ru-RU" sz="1800" dirty="0"/>
              <a:t> восстановление после операций на позвоночнике (протрузии, грыжи, стенозы позвоночного канала, </a:t>
            </a:r>
            <a:r>
              <a:rPr lang="ru-RU" sz="1800" dirty="0" err="1"/>
              <a:t>спондилолистезы</a:t>
            </a:r>
            <a:r>
              <a:rPr lang="ru-RU" sz="1800" dirty="0"/>
              <a:t>) и головном мозге.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4CC4E0"/>
                </a:solidFill>
              </a:rPr>
              <a:t>Урология-</a:t>
            </a:r>
            <a:r>
              <a:rPr lang="ru-RU" sz="1800" dirty="0"/>
              <a:t> недержание мочи, частое мочеиспускание, хроническая тазовая боль.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7F0F28-DAA5-3479-FD4F-9F9DA3C1C3A0}"/>
              </a:ext>
            </a:extLst>
          </p:cNvPr>
          <p:cNvSpPr txBox="1"/>
          <p:nvPr/>
        </p:nvSpPr>
        <p:spPr>
          <a:xfrm>
            <a:off x="2259367" y="3246553"/>
            <a:ext cx="4625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1213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576064"/>
          </a:xfrm>
        </p:spPr>
        <p:txBody>
          <a:bodyPr>
            <a:normAutofit fontScale="90000"/>
          </a:bodyPr>
          <a:lstStyle/>
          <a:p>
            <a:r>
              <a:rPr lang="ru-RU" sz="2600" b="1" dirty="0"/>
              <a:t>Реабилитация в неврологии</a:t>
            </a:r>
            <a:br>
              <a:rPr lang="ru-RU" sz="2600" b="1" dirty="0"/>
            </a:br>
            <a:r>
              <a:rPr lang="ru-RU" sz="2600" b="1" dirty="0"/>
              <a:t>6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6135731" y="1340768"/>
            <a:ext cx="2304255" cy="4032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3393595" y="1340768"/>
            <a:ext cx="2304255" cy="4032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1026" name="Picture 2" descr="K:\Фото\КУЛИКОВА\Работа\1\000\до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1988840"/>
            <a:ext cx="5158299" cy="289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K:\Фото\КУЛИКОВА\Работа\1\000\3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88840"/>
            <a:ext cx="5157230" cy="289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:\Фото\КУЛИКОВА\Работа\1\000\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73470"/>
            <a:ext cx="5184576" cy="291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5A9ACF-0B3D-A341-EBB7-3AB28B9DAC78}"/>
              </a:ext>
            </a:extLst>
          </p:cNvPr>
          <p:cNvSpPr txBox="1"/>
          <p:nvPr/>
        </p:nvSpPr>
        <p:spPr>
          <a:xfrm>
            <a:off x="0" y="1136270"/>
            <a:ext cx="7488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/>
              <a:t>Клинический случай: Пациентка 30 лет с диагнозом:</a:t>
            </a:r>
          </a:p>
          <a:p>
            <a:r>
              <a:rPr lang="ru-RU" sz="1600" b="1" dirty="0">
                <a:solidFill>
                  <a:srgbClr val="4CC4E0"/>
                </a:solidFill>
              </a:rPr>
              <a:t>Острая </a:t>
            </a:r>
            <a:r>
              <a:rPr lang="ru-RU" sz="1600" b="1" dirty="0" err="1">
                <a:solidFill>
                  <a:srgbClr val="4CC4E0"/>
                </a:solidFill>
              </a:rPr>
              <a:t>радикулопатия</a:t>
            </a:r>
            <a:r>
              <a:rPr lang="ru-RU" sz="1600" b="1" dirty="0">
                <a:solidFill>
                  <a:srgbClr val="4CC4E0"/>
                </a:solidFill>
              </a:rPr>
              <a:t> </a:t>
            </a:r>
            <a:r>
              <a:rPr lang="en-US" sz="1600" b="1" dirty="0">
                <a:solidFill>
                  <a:srgbClr val="4CC4E0"/>
                </a:solidFill>
              </a:rPr>
              <a:t>L5</a:t>
            </a:r>
            <a:endParaRPr lang="ru-RU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2FE594-1F29-86DB-C172-2D1CAE86E2DE}"/>
              </a:ext>
            </a:extLst>
          </p:cNvPr>
          <p:cNvSpPr txBox="1"/>
          <p:nvPr/>
        </p:nvSpPr>
        <p:spPr>
          <a:xfrm>
            <a:off x="1251417" y="5278046"/>
            <a:ext cx="52555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ДО лечения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5E0377-C1CB-4C52-46D4-74B62FB566E1}"/>
              </a:ext>
            </a:extLst>
          </p:cNvPr>
          <p:cNvSpPr txBox="1"/>
          <p:nvPr/>
        </p:nvSpPr>
        <p:spPr>
          <a:xfrm>
            <a:off x="3744416" y="5275536"/>
            <a:ext cx="52555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Через 30 минут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357A68-09BF-688F-48D9-9442658CE097}"/>
              </a:ext>
            </a:extLst>
          </p:cNvPr>
          <p:cNvSpPr txBox="1"/>
          <p:nvPr/>
        </p:nvSpPr>
        <p:spPr>
          <a:xfrm>
            <a:off x="6463655" y="5278046"/>
            <a:ext cx="52555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Через ДВА дня</a:t>
            </a:r>
          </a:p>
        </p:txBody>
      </p:sp>
    </p:spTree>
    <p:extLst>
      <p:ext uri="{BB962C8B-B14F-4D97-AF65-F5344CB8AC3E}">
        <p14:creationId xmlns:p14="http://schemas.microsoft.com/office/powerpoint/2010/main" val="22130152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1056</TotalTime>
  <Words>600</Words>
  <Application>Microsoft Office PowerPoint</Application>
  <PresentationFormat>Экран (4:3)</PresentationFormat>
  <Paragraphs>56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Franklin Gothic Book</vt:lpstr>
      <vt:lpstr>Symbol</vt:lpstr>
      <vt:lpstr>Wingdings 2</vt:lpstr>
      <vt:lpstr>Техническая</vt:lpstr>
      <vt:lpstr>Отделение ранней медицинской реабилитации          1</vt:lpstr>
      <vt:lpstr>Отделение ранней медицинской реабилитации          2</vt:lpstr>
      <vt:lpstr>Отделение ранней медицинской реабилитации          3</vt:lpstr>
      <vt:lpstr>Отделение ранней медицинской реабилитации          4</vt:lpstr>
      <vt:lpstr>Основные направления деятельности  5</vt:lpstr>
      <vt:lpstr>Реабилитация в неврологии 6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 медицинской реабилитации</dc:title>
  <dc:creator>Admin</dc:creator>
  <cp:lastModifiedBy>Куликова Светлана Александровна</cp:lastModifiedBy>
  <cp:revision>92</cp:revision>
  <dcterms:created xsi:type="dcterms:W3CDTF">2019-06-09T19:17:04Z</dcterms:created>
  <dcterms:modified xsi:type="dcterms:W3CDTF">2024-06-25T08:07:57Z</dcterms:modified>
</cp:coreProperties>
</file>