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67BF-86E5-44B6-AEE5-055704A74020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694E-0EA9-4E9B-BCA1-CA541CAE6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8D7B10-5C93-736E-7FFB-4CB32F48C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48" y="2495802"/>
            <a:ext cx="11277600" cy="1222375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Физиотерапия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5137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87B0B6-B455-0B3D-822B-E63BF43DFC0F}"/>
              </a:ext>
            </a:extLst>
          </p:cNvPr>
          <p:cNvSpPr txBox="1"/>
          <p:nvPr/>
        </p:nvSpPr>
        <p:spPr>
          <a:xfrm>
            <a:off x="316089" y="833286"/>
            <a:ext cx="43484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УВЧ-терапия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метод электролечения, основанный на использовании энергии электромагнитных колебаний ультравысокочастотного диапазона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(частота 40-68 МГц и 27,12 МГц)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Эффекты: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противовоспалительный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противоотечный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сосудорасширяющий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бактериостатический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обезболивающий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ускорение регенерации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улучшение трофики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E71B6C-0E74-D30D-CE68-90D5D4F17722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УВЧ-ТЕРАПИЯ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3A540C-2E9C-CC7E-D3DF-22F9A353A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440" y="882831"/>
            <a:ext cx="7020560" cy="5265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56FA61-0CCC-A986-FC09-6104A8D685A3}"/>
              </a:ext>
            </a:extLst>
          </p:cNvPr>
          <p:cNvSpPr txBox="1"/>
          <p:nvPr/>
        </p:nvSpPr>
        <p:spPr>
          <a:xfrm>
            <a:off x="7414542" y="617831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Curapuls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970»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5323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2352EE-FFF7-2E1A-90E1-C6A5223D7884}"/>
              </a:ext>
            </a:extLst>
          </p:cNvPr>
          <p:cNvSpPr txBox="1"/>
          <p:nvPr/>
        </p:nvSpPr>
        <p:spPr>
          <a:xfrm>
            <a:off x="873760" y="1351340"/>
            <a:ext cx="1092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острые воспалительные процессы любой локализации в начальной стадии, стадии инфильтрации, в т.ч. в  послеоперационном периоде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травматические повреждения с нарушением целостности тканей (при развившемся гнойном процессе только при наличии оттока гноя)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травматологии:  бурсит, эпикондилит, отеки и боли при травмах (переломы, ушибы, вывихи, гематомы)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ЛОР: ринит, синусит, гайморит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хирургии: трофические язвы, долго незаживающие раны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238ACC-3EA9-D61F-0F09-D996AF2753C6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УВЧ-ТЕРАПИЯ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6042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6573164-DCBF-0691-B659-3DBD82E0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9339"/>
            <a:ext cx="580136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Индуктотермия –</a:t>
            </a:r>
            <a:r>
              <a:rPr kumimoji="0" lang="ru-RU" alt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воздействие на организм пациента высокочастотным переменным магнитным полем,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наводящим в теле пациента токи самоиндукции (вихревые токи). Проникая на глубину 3-5 см, они вызывают образование эндогенного тепла в тканях.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Эффекты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от воздействия индуктотермией: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-  снижение тонуса гладкой и поперечнополосатой мускулатуры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-  улучшение микроциркуляции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-  выраженное противовоспалительное действие,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- существенно ускоряет рассасывание патологических очагов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056A74-6289-34A5-FDC5-1F835DCAB44C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ИНДУКТОТЕРМИЯ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67A9EC-B091-7275-1AC8-1AE918EDA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800" y="1170584"/>
            <a:ext cx="6299200" cy="472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212B43-31E3-C870-7176-71C39C375EB1}"/>
              </a:ext>
            </a:extLst>
          </p:cNvPr>
          <p:cNvSpPr txBox="1"/>
          <p:nvPr/>
        </p:nvSpPr>
        <p:spPr>
          <a:xfrm>
            <a:off x="8169769" y="60074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Curapuls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670»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8067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065D25-5F23-58A0-3727-EF7C10DDC29D}"/>
              </a:ext>
            </a:extLst>
          </p:cNvPr>
          <p:cNvSpPr txBox="1"/>
          <p:nvPr/>
        </p:nvSpPr>
        <p:spPr>
          <a:xfrm>
            <a:off x="1691640" y="1789837"/>
            <a:ext cx="8808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терапии: бронхит, пневмония, бронхиальная астма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урологии: подострый и хронический простатит, цистит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гинекологии: хронический сальпингоофорит, эндометрит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неврологии: радикулопатия, неврит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травматологии: переломы, ушибы суставов, артроз</a:t>
            </a:r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4C55D0-F81F-0F33-3DC8-91E675FD4383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ИНДУКТОТЕРМИЯ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7895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BBEF5E-A00E-E657-FB78-0ED7756CDE00}"/>
              </a:ext>
            </a:extLst>
          </p:cNvPr>
          <p:cNvSpPr txBox="1"/>
          <p:nvPr/>
        </p:nvSpPr>
        <p:spPr>
          <a:xfrm>
            <a:off x="186267" y="864793"/>
            <a:ext cx="4927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СВЧ или сверхвысокочастотная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икроволновая терапия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использование с лечебной целью электромагнитных колебаний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частотой от 300 до 30000 МГц 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физиотерапии используют сантиметровые, дециметровые и миллиметровые волны.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Микроволны  оказывают тепловое действие, которое сопровождается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расширением сосудов, улучшением микроциркуляции, нормализацией трофических функций, ускорением рассасывания патологических очагов.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E5C357-46C6-0A3D-CD53-E813EA2730AA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СВЧ-ТЕРАПИЯ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D55B28-F4BC-45C5-5459-C8308E157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960" y="960566"/>
            <a:ext cx="7051040" cy="528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2E5629-B44D-1F58-705B-14587A36131F}"/>
              </a:ext>
            </a:extLst>
          </p:cNvPr>
          <p:cNvSpPr txBox="1"/>
          <p:nvPr/>
        </p:nvSpPr>
        <p:spPr>
          <a:xfrm>
            <a:off x="7206826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RADARMED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950+»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2679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402EE1-2CB7-03EA-CB5E-6A7EB1CB0C1E}"/>
              </a:ext>
            </a:extLst>
          </p:cNvPr>
          <p:cNvSpPr txBox="1"/>
          <p:nvPr/>
        </p:nvSpPr>
        <p:spPr>
          <a:xfrm>
            <a:off x="308186" y="1041023"/>
            <a:ext cx="501904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Показания: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 неврологии: остеохондроз позвоночника,  миозит,  неврит, невралгия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 пульмонологии:  бронхиальная астма, затяжная пневмония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 гинекологии: острые и подострые воспалительные заболевания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 урологии: цистит, острый и хронический простатит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в травматологии: артроз в стадии обострения</a:t>
            </a: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A9C6D4-C08E-75F9-C8FE-3DDDD801703D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СВЧ-ТЕРАПИЯ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7D3A63-4366-CD8C-42DB-9948B8990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070481"/>
            <a:ext cx="6705600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FDA6F0-C38F-58E0-9EE3-3F8804C73F1C}"/>
              </a:ext>
            </a:extLst>
          </p:cNvPr>
          <p:cNvSpPr txBox="1"/>
          <p:nvPr/>
        </p:nvSpPr>
        <p:spPr>
          <a:xfrm>
            <a:off x="7546622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«Ранет ДМВ 20-1»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9932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7C2DDC-31D0-DBD8-D12D-A0D90858499B}"/>
              </a:ext>
            </a:extLst>
          </p:cNvPr>
          <p:cNvSpPr txBox="1"/>
          <p:nvPr/>
        </p:nvSpPr>
        <p:spPr>
          <a:xfrm>
            <a:off x="-1" y="768833"/>
            <a:ext cx="592666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УЗ-терапия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лечебный метод, при котором на ткани пациента воздействует контактно УЛЬТРАЗВУК высокой частоты небольшой интенсивности (в импульсном или непрерывном режиме).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Ультрафонофорез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введение лекарственного вещества с помощью ультразвука.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ультразвука: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улучшает регенерацию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ускоряет восстановление проводимости нервных волокон при травмах периферических нервов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оказывает обезболивающее, противовоспалительное, спазмолитическое действие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2B553C-2CD3-14DB-1F52-CCE3E99D8828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УЗ-ТЕРАПИЯ и УЛЬТРАФОНОФОРЕЗ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EC3E70-EC52-34CD-0200-44AA6BEA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340" y="1005900"/>
            <a:ext cx="6455659" cy="4841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FE9F72-408C-E04B-216A-80F7B67DA463}"/>
              </a:ext>
            </a:extLst>
          </p:cNvPr>
          <p:cNvSpPr txBox="1"/>
          <p:nvPr/>
        </p:nvSpPr>
        <p:spPr>
          <a:xfrm>
            <a:off x="7524044" y="596339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Sonopuls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692-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4017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6C7DE5-B5FC-90D8-DB62-83E36F7E756F}"/>
              </a:ext>
            </a:extLst>
          </p:cNvPr>
          <p:cNvSpPr txBox="1"/>
          <p:nvPr/>
        </p:nvSpPr>
        <p:spPr>
          <a:xfrm>
            <a:off x="0" y="856357"/>
            <a:ext cx="6096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неврологии: остеохондроз позвоночника с неврологическими проявлениями (корешковый, миотонический синдром),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последствия заболеваний и травм периферической нервной системы, нейропатии, невралгии, рассеянный склероз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травматологии: заболевания и последствия травм суставов, мышц, сухожилий, контрактуры суставов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гинекологии и урологии: хронические воспалительные заболевания  (сальпингоофориты, простатиты)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хирургии: послеоперационные и постинъекционные инфильтраты, келоидные рубцы, ограниченные спаечные процессы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8DD85A-01CE-C0F2-5C19-37FC2C68520D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УЗ-ТЕРАПИЯ и УЛЬТРАФОНОФОРЕЗ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8CF45C-3D0F-DADD-5B70-54949EF28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561" y="1463040"/>
            <a:ext cx="5933440" cy="445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FEBDEB-96A1-D1BB-4DA2-CEDA30B5CCE1}"/>
              </a:ext>
            </a:extLst>
          </p:cNvPr>
          <p:cNvSpPr txBox="1"/>
          <p:nvPr/>
        </p:nvSpPr>
        <p:spPr>
          <a:xfrm>
            <a:off x="8330071" y="604068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Sonopuls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992»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7312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AE1131-E2F7-517E-50FE-2BE9932D61D0}"/>
              </a:ext>
            </a:extLst>
          </p:cNvPr>
          <p:cNvSpPr txBox="1"/>
          <p:nvPr/>
        </p:nvSpPr>
        <p:spPr>
          <a:xfrm>
            <a:off x="0" y="739423"/>
            <a:ext cx="555413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действующий фактор углекислый газ – мощный биологический раздражитель. Действие: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улучшение кровотока в мышцах, сосудах сердца и мозга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снижение потребности миокарда в кислороде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уменьшение частоты сердечных сокращений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снижение тонуса гладкой мускулатуры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расширение сосудов, снижение артериального давления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улучшение углеводного и белкового обменов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повышение умственной работоспособности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6744A-CF2D-A568-1C4D-B782DD377DC7}"/>
              </a:ext>
            </a:extLst>
          </p:cNvPr>
          <p:cNvSpPr txBox="1"/>
          <p:nvPr/>
        </p:nvSpPr>
        <p:spPr>
          <a:xfrm>
            <a:off x="1969346" y="236443"/>
            <a:ext cx="8253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«Сухая» углекислая ванна 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90BF92-271B-C87F-FCD1-61AEB80EC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453" y="1122680"/>
            <a:ext cx="6617547" cy="496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50B689-76C0-D4E5-7009-909B60B2871A}"/>
              </a:ext>
            </a:extLst>
          </p:cNvPr>
          <p:cNvSpPr txBox="1"/>
          <p:nvPr/>
        </p:nvSpPr>
        <p:spPr>
          <a:xfrm>
            <a:off x="6635609" y="61451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«РЕАБОКС»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95672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1E378A-75A2-472C-B941-C9B322806B96}"/>
              </a:ext>
            </a:extLst>
          </p:cNvPr>
          <p:cNvSpPr txBox="1"/>
          <p:nvPr/>
        </p:nvSpPr>
        <p:spPr>
          <a:xfrm>
            <a:off x="-1" y="630464"/>
            <a:ext cx="557671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в кардиологии: ИБС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функционального класса, недостаточность кровообращения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 (без серьезных нарушений сердечного ритма)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гипертоническая болезнь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в пульмонологии: хронический обструктивный бронхит, бронхиальная астма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в сосудистой  хирургии:  облитерирующий эндартериит, атеросклероз сосудов нижних конечностей, тромбофлебит, варикозное расширение вен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неврологии: полинейропатии, астено-невротический синдром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4EE1FA-CD91-482F-BAE2-6D2E6EBCFD39}"/>
              </a:ext>
            </a:extLst>
          </p:cNvPr>
          <p:cNvSpPr txBox="1"/>
          <p:nvPr/>
        </p:nvSpPr>
        <p:spPr>
          <a:xfrm>
            <a:off x="1969346" y="145003"/>
            <a:ext cx="8253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«Сухая» углекислая ванна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F83580-CAB0-0103-DC95-FA95A00EC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901" y="1114284"/>
            <a:ext cx="6588099" cy="494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1BD4F6-26F2-7523-8E71-AD4C31EEC4B5}"/>
              </a:ext>
            </a:extLst>
          </p:cNvPr>
          <p:cNvSpPr txBox="1"/>
          <p:nvPr/>
        </p:nvSpPr>
        <p:spPr>
          <a:xfrm>
            <a:off x="6798169" y="612028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«РЕАБОКС»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1114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6CD2F3-4572-56E2-B8DB-3BBFF5AC9DB1}"/>
              </a:ext>
            </a:extLst>
          </p:cNvPr>
          <p:cNvSpPr txBox="1"/>
          <p:nvPr/>
        </p:nvSpPr>
        <p:spPr>
          <a:xfrm>
            <a:off x="1378210" y="289877"/>
            <a:ext cx="96621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Физиотерапия -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это область клинической медицины, изучающая лечебные свойства природных и искусственно создаваемых физических факторов, разрабатывающая способы их применения для лечения и профилактики различных заболеваний.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Действия любого физического фактора базируется на поглощении энергии и превращении ее внутри клетки в энергию биологических процессов. В связи с этим в тканях происходят биофизические, биохимические и структурные преобразования, которые составляют первичную основу реактивного ответа функциональных систем организма.</a:t>
            </a:r>
            <a:r>
              <a:rPr lang="ru-RU" sz="32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7341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AFAFE0-46EB-28E2-692F-75330C6D31DB}"/>
              </a:ext>
            </a:extLst>
          </p:cNvPr>
          <p:cNvSpPr txBox="1"/>
          <p:nvPr/>
        </p:nvSpPr>
        <p:spPr>
          <a:xfrm>
            <a:off x="0" y="780998"/>
            <a:ext cx="546382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Прессотерапия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IPC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Intermittent Pneumatic Compression Device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)) –воздействие на подлежащие ткани дозированным сжатым воздухом, который подается через специальные манжеты, надеваемые на конечности и тело.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Пневмомассаж </a:t>
            </a:r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(пневмокомпрессия)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способствует повышению тонуса сосудов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снижает давление в венах конечностей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снимает отеки конечностей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активирует сосудистое кровообращение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усиливает отток лимфы, рассасывание плотной фиброзной ткани.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0CB09D-7A5E-DFD0-0ED7-C9480C934510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ПРЕССОТЕРАПИЯ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45FD8FC-55DE-9A86-813F-2A715368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306" y="1074509"/>
            <a:ext cx="6732694" cy="5049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479B0D-9929-20E7-ADFD-BBF27D2911A1}"/>
              </a:ext>
            </a:extLst>
          </p:cNvPr>
          <p:cNvSpPr txBox="1"/>
          <p:nvPr/>
        </p:nvSpPr>
        <p:spPr>
          <a:xfrm>
            <a:off x="8199120" y="622174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PERFECTA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0005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51545E-1658-C96F-EEB0-34E1F95EE645}"/>
              </a:ext>
            </a:extLst>
          </p:cNvPr>
          <p:cNvSpPr txBox="1"/>
          <p:nvPr/>
        </p:nvSpPr>
        <p:spPr>
          <a:xfrm>
            <a:off x="1505938" y="1456085"/>
            <a:ext cx="108305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Показания: </a:t>
            </a:r>
          </a:p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лимфостаз </a:t>
            </a:r>
          </a:p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заболевания сосудов нижних конечностей</a:t>
            </a:r>
          </a:p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полинейропатия верхних и нижних конечностей, </a:t>
            </a:r>
          </a:p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тяжесть и отеки конечностей </a:t>
            </a:r>
          </a:p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мышечное напряжение после физической работы </a:t>
            </a:r>
          </a:p>
          <a:p>
            <a:pPr marR="10795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состояние после мастэктомии (лимфатический отек руки)</a:t>
            </a:r>
          </a:p>
          <a:p>
            <a:pPr marR="10795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целлюлит, улучшение состояния кожи</a:t>
            </a:r>
          </a:p>
          <a:p>
            <a:pPr marR="10795" algn="just">
              <a:buFontTx/>
              <a:buChar char="-"/>
            </a:pPr>
            <a:endParaRPr lang="ru-RU" sz="2800" spc="-5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0795" algn="just">
              <a:buFontTx/>
              <a:buChar char="-"/>
            </a:pPr>
            <a:endParaRPr lang="ru-RU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061EC7-4504-2E6D-6EC7-07457A7160F3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ПРЕССОТЕРАПИЯ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249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AFAFE0-46EB-28E2-692F-75330C6D31DB}"/>
              </a:ext>
            </a:extLst>
          </p:cNvPr>
          <p:cNvSpPr txBox="1"/>
          <p:nvPr/>
        </p:nvSpPr>
        <p:spPr>
          <a:xfrm>
            <a:off x="0" y="803576"/>
            <a:ext cx="52380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Электросон – метод электролечения, который заключается в воздействии на центральную нервную систему импульсным током малой интенсивности.</a:t>
            </a: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происходит:  </a:t>
            </a: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нормализация тормозно-возбудительных процессов в коре головного мозга, - улучшение настроения,</a:t>
            </a: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работоспособности,</a:t>
            </a: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снижается утомляемость,</a:t>
            </a: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нормализуется артериальное давление,</a:t>
            </a:r>
          </a:p>
          <a:p>
            <a:r>
              <a:rPr lang="ru-RU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углубляется естественный ночной сон.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0CB09D-7A5E-DFD0-0ED7-C9480C934510}"/>
              </a:ext>
            </a:extLst>
          </p:cNvPr>
          <p:cNvSpPr txBox="1"/>
          <p:nvPr/>
        </p:nvSpPr>
        <p:spPr>
          <a:xfrm>
            <a:off x="2287127" y="233056"/>
            <a:ext cx="8696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Трансцеребральная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импульсная терапия (Электросон)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479B0D-9929-20E7-ADFD-BBF27D2911A1}"/>
              </a:ext>
            </a:extLst>
          </p:cNvPr>
          <p:cNvSpPr txBox="1"/>
          <p:nvPr/>
        </p:nvSpPr>
        <p:spPr>
          <a:xfrm>
            <a:off x="7815298" y="61878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Нейросон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2FDDA3-8DF6-E3BA-0E49-5AD09663E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881" y="1025335"/>
            <a:ext cx="6929120" cy="51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27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DC04E7-59F1-AF3D-BCEC-78E5F3D70FA8}"/>
              </a:ext>
            </a:extLst>
          </p:cNvPr>
          <p:cNvSpPr txBox="1"/>
          <p:nvPr/>
        </p:nvSpPr>
        <p:spPr>
          <a:xfrm>
            <a:off x="2851573" y="266923"/>
            <a:ext cx="6149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Трансцеребральная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импульсная терапия (Электросон)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8758DC-BAE1-0ECE-FA33-CCDA86AB6409}"/>
              </a:ext>
            </a:extLst>
          </p:cNvPr>
          <p:cNvSpPr txBox="1"/>
          <p:nvPr/>
        </p:nvSpPr>
        <p:spPr>
          <a:xfrm>
            <a:off x="3048000" y="1452940"/>
            <a:ext cx="6096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невроз, неврастения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астено-невротический синдром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астено-депрессивный синдром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инсомния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гипертоническая болезнь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ст.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тревожное расстройство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мигрень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каузалгические и фантомные боли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энурез центрального генеза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ночные страхи</a:t>
            </a:r>
          </a:p>
        </p:txBody>
      </p:sp>
    </p:spTree>
    <p:extLst>
      <p:ext uri="{BB962C8B-B14F-4D97-AF65-F5344CB8AC3E}">
        <p14:creationId xmlns:p14="http://schemas.microsoft.com/office/powerpoint/2010/main" xmlns="" val="128121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DC04E7-59F1-AF3D-BCEC-78E5F3D70FA8}"/>
              </a:ext>
            </a:extLst>
          </p:cNvPr>
          <p:cNvSpPr txBox="1"/>
          <p:nvPr/>
        </p:nvSpPr>
        <p:spPr>
          <a:xfrm>
            <a:off x="1319106" y="205963"/>
            <a:ext cx="9553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ОЗДОРОВИТЕЛЬНО-РЕАБИЛИТАЦИОННАЯ ТЕРАПИЯ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B8676D-22A7-CBE5-23FA-EF736FC661B8}"/>
              </a:ext>
            </a:extLst>
          </p:cNvPr>
          <p:cNvSpPr txBox="1"/>
          <p:nvPr/>
        </p:nvSpPr>
        <p:spPr>
          <a:xfrm>
            <a:off x="261164" y="1403684"/>
            <a:ext cx="45140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Капсула представляет собой устройство, в котором используются различные виды воздействия: тепловые, световые, цветовые, ароматические, звуковые, вибрационные. Все эти воздействия можно использовать как одновременно в одном сеансе, так и в любом сочетании в зависимости от программы.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EA8E882-5D33-A2C3-60C1-4E7AB0265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347" y="1098072"/>
            <a:ext cx="6714653" cy="5035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E5519A-5CF0-997D-F059-AE3CEC1385E9}"/>
              </a:ext>
            </a:extLst>
          </p:cNvPr>
          <p:cNvSpPr txBox="1"/>
          <p:nvPr/>
        </p:nvSpPr>
        <p:spPr>
          <a:xfrm>
            <a:off x="7984631" y="617658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SpectraColor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6156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DC04E7-59F1-AF3D-BCEC-78E5F3D70FA8}"/>
              </a:ext>
            </a:extLst>
          </p:cNvPr>
          <p:cNvSpPr txBox="1"/>
          <p:nvPr/>
        </p:nvSpPr>
        <p:spPr>
          <a:xfrm>
            <a:off x="1319106" y="205963"/>
            <a:ext cx="9553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ОЗДОРОВИТЕЛЬНО-РЕАБИЛИТАЦИОННАЯ ТЕРАПИЯ</a:t>
            </a:r>
          </a:p>
          <a:p>
            <a:pPr algn="ctr"/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00BC93-80DA-B97C-5C9C-750562CDB351}"/>
              </a:ext>
            </a:extLst>
          </p:cNvPr>
          <p:cNvSpPr txBox="1"/>
          <p:nvPr/>
        </p:nvSpPr>
        <p:spPr>
          <a:xfrm>
            <a:off x="0" y="768815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Светотерапия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Воспроизводит полный спектр солнечного света и также как натуральный свет способствует: улучшению настроения, повышению работоспособности.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Цветотерапия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Монохромный цвет влияет на основные жизненные параметры организма: давление, пульс, дыхание.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Музыкотерапия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музыкотерапия - воздействие на слуховую систему пациента акустических сигналов различного спектра, что способствует понижению уровня тревожности,  повышается настроение, внимание, восстанавливается сердечный ритм, снижается повышенное АД.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Ароматерапия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Распыление натуральных ароматических масел (лаванда, фенхель, розмарин, шалфей мускатный) происходит внутри капсулы. В зависимости от их действия достигаются различные эффекты: антисептический, болеутоляющий, противовоспалительный, спазмолитический, снимается умственная и физическая усталость, нервное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997325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DC04E7-59F1-AF3D-BCEC-78E5F3D70FA8}"/>
              </a:ext>
            </a:extLst>
          </p:cNvPr>
          <p:cNvSpPr txBox="1"/>
          <p:nvPr/>
        </p:nvSpPr>
        <p:spPr>
          <a:xfrm>
            <a:off x="1319106" y="205963"/>
            <a:ext cx="9553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ОЗДОРОВИТЕЛЬНО-РЕАБИЛИТАЦИОННАЯ ТЕРАПИЯ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0B9933-D8A7-B1DB-92F4-C16C9B3E96F0}"/>
              </a:ext>
            </a:extLst>
          </p:cNvPr>
          <p:cNvSpPr txBox="1"/>
          <p:nvPr/>
        </p:nvSpPr>
        <p:spPr>
          <a:xfrm>
            <a:off x="700794" y="1564324"/>
            <a:ext cx="36585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для капсулы: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нарушение сна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нейроциркуляторная дистония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астеническое состояние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снижение настроения и работоспособности в осеннее-зимний период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синдром хронической усталости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62688E-7202-E7E3-4B3D-8EEDCBFF1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689" y="947798"/>
            <a:ext cx="6995311" cy="5246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5D22F2-D1B8-9E74-77DD-C4850AB0680C}"/>
              </a:ext>
            </a:extLst>
          </p:cNvPr>
          <p:cNvSpPr txBox="1"/>
          <p:nvPr/>
        </p:nvSpPr>
        <p:spPr>
          <a:xfrm>
            <a:off x="7781431" y="61878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SpectraColor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2797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DC04E7-59F1-AF3D-BCEC-78E5F3D70FA8}"/>
              </a:ext>
            </a:extLst>
          </p:cNvPr>
          <p:cNvSpPr txBox="1"/>
          <p:nvPr/>
        </p:nvSpPr>
        <p:spPr>
          <a:xfrm>
            <a:off x="1319106" y="2828835"/>
            <a:ext cx="955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D25AD-A5F1-987B-AC66-07EBB8829E2D}"/>
              </a:ext>
            </a:extLst>
          </p:cNvPr>
          <p:cNvSpPr txBox="1"/>
          <p:nvPr/>
        </p:nvSpPr>
        <p:spPr>
          <a:xfrm>
            <a:off x="142240" y="714022"/>
            <a:ext cx="47040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СМТ, интерференцтерапия,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-токи -это переменные синусоидальные токи частотой от 2000 до 5000 Гц, модулированные низкой частотой 10-150 Гц.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синусоидально-модулированных токов: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выраженный болеутоляющий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снятие мышечно-тонического напряжения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влияние на тонус и сократительную способность гладкой и поперечнополосатой мускулатуры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при определенном режиме используется для стимуляции)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900548-1C3B-2FB4-0A00-7761BA02C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920" y="787400"/>
            <a:ext cx="7244080" cy="5433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3F2F8E-D745-4A8A-34C0-B0DFB79B78E0}"/>
              </a:ext>
            </a:extLst>
          </p:cNvPr>
          <p:cNvSpPr txBox="1"/>
          <p:nvPr/>
        </p:nvSpPr>
        <p:spPr>
          <a:xfrm>
            <a:off x="2506133" y="1551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АМПЛИПУЛЬСТЕРАПИЯ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47120E-9DEA-CCB4-5252-6B20011216DC}"/>
              </a:ext>
            </a:extLst>
          </p:cNvPr>
          <p:cNvSpPr txBox="1"/>
          <p:nvPr/>
        </p:nvSpPr>
        <p:spPr>
          <a:xfrm>
            <a:off x="7459426" y="6191561"/>
            <a:ext cx="2779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«Амплипульс-8»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2109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0575DC-D289-E389-D509-9F88A48609CC}"/>
              </a:ext>
            </a:extLst>
          </p:cNvPr>
          <p:cNvSpPr txBox="1"/>
          <p:nvPr/>
        </p:nvSpPr>
        <p:spPr>
          <a:xfrm>
            <a:off x="312843" y="1262434"/>
            <a:ext cx="55867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неврологии: остеохондроз позвоночника с корешковым и миотоническим синдромом,  заболевания периферической нервной системы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(невралгия, неврит, плексит)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травматологии: заболевания суставов (артрозы, артриты)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урологии: мочекаменная болезнь, атония мочевого пузыря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290A74-BFE5-4A4A-DA04-8474D35D579A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АМПЛИПУЛЬСТЕРАПИЯ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319A02-7DA6-2FE7-18F5-CC22E4578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680" y="818318"/>
            <a:ext cx="4136390" cy="5515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593604-0B57-B6D6-93FC-A0F384D89868}"/>
              </a:ext>
            </a:extLst>
          </p:cNvPr>
          <p:cNvSpPr txBox="1"/>
          <p:nvPr/>
        </p:nvSpPr>
        <p:spPr>
          <a:xfrm>
            <a:off x="7930307" y="6334780"/>
            <a:ext cx="2954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Sonopuls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492»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4673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44F66-B35C-D4E3-2C45-7CA44C08AB1C}"/>
              </a:ext>
            </a:extLst>
          </p:cNvPr>
          <p:cNvSpPr txBox="1"/>
          <p:nvPr/>
        </p:nvSpPr>
        <p:spPr>
          <a:xfrm>
            <a:off x="237067" y="1057537"/>
            <a:ext cx="42468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Инфракрасное импульсное лазерное излучение – это применение в лечебных целях лазерного излучения  низкой интенсивности  инфракрасного спектра излучения. В терапевтических дозировках оказывает на организм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обезболивающее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противовоспалительное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противоотечное действие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улучшает кровоснабжение и микроциркуляцию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6AB2FD-B294-B67A-3888-E3B94996CEF4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ЛАЗЕРОТЕРАПИЯ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8CA614-87B4-6542-745A-E53FD9AD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081" y="807524"/>
            <a:ext cx="7487919" cy="5615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EECEA6-68FF-F020-D439-C746804DB49A}"/>
              </a:ext>
            </a:extLst>
          </p:cNvPr>
          <p:cNvSpPr txBox="1"/>
          <p:nvPr/>
        </p:nvSpPr>
        <p:spPr>
          <a:xfrm>
            <a:off x="7602006" y="6334780"/>
            <a:ext cx="3436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«Мустанг 2000»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4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EEA1E9-ED89-00FC-363B-3B3B0468962D}"/>
              </a:ext>
            </a:extLst>
          </p:cNvPr>
          <p:cNvSpPr txBox="1"/>
          <p:nvPr/>
        </p:nvSpPr>
        <p:spPr>
          <a:xfrm>
            <a:off x="1188720" y="1281281"/>
            <a:ext cx="1047496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хирургии: раны,  абсцессы, воспалительные инфильтраты, фурункулы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урологии:  простатит, эпидидимит, орхоэпидидимит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пульмонологии:  хронический бронхит, бронхиальная астма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кардиологии: ИБС,  гипертоническая болезнь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ст.,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терапии: язвенная болезнь желудка и 12- перстной кишки, хронический холецистит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травматологии: артроз, эпикондилит, бурсит, тендовагинит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неврологии: неврит, невралгия, нейропатия, радикулопатия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 ЛОР: гайморит, фронтит, ларингит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DF9CF7-A0E3-A04D-54B5-1E71542307DD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ЛАЗЕРОТЕРАПИЯ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58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A3CEFF-E0DD-446D-3F52-BBC81AF4BD88}"/>
              </a:ext>
            </a:extLst>
          </p:cNvPr>
          <p:cNvSpPr txBox="1"/>
          <p:nvPr/>
        </p:nvSpPr>
        <p:spPr>
          <a:xfrm>
            <a:off x="169333" y="1266606"/>
            <a:ext cx="482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воздействие на организм постоянным или переменным низкочастотным магнитным полем.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Эффекты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магнитных полей: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обезболивающий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противоотечный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противовоспалительный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седативный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гипотензивный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сосудорасширяющий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десенсибилизирующий (противоаллергический)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711FA6-DFA8-087A-87D6-FA37313DF259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МАГНИТОТЕРАПИЯ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1B338D-000F-1434-9EFE-0D5A9DDA3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813" y="979170"/>
            <a:ext cx="7188200" cy="5391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9C7484-E40A-8EEE-1E78-9A8B73C7E2C0}"/>
              </a:ext>
            </a:extLst>
          </p:cNvPr>
          <p:cNvSpPr txBox="1"/>
          <p:nvPr/>
        </p:nvSpPr>
        <p:spPr>
          <a:xfrm>
            <a:off x="7543236" y="6334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Magnetomed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2000»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6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B3A32E-AE1C-8802-78C1-7BB813D665D2}"/>
              </a:ext>
            </a:extLst>
          </p:cNvPr>
          <p:cNvSpPr txBox="1"/>
          <p:nvPr/>
        </p:nvSpPr>
        <p:spPr>
          <a:xfrm>
            <a:off x="169334" y="739877"/>
            <a:ext cx="5136443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кардиологии: гипертоническая болезнь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степени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терапии: пневмония, бронхит, бронхиальная астма, заболевания желудка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12-перстной кишки в стадии обострения и ремиссии, хронический гастрит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травматологии: деформирующий артроз, бурсит, эпикондилит,  переломы, ушибы, растяжения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 хирургии: облитерирующие заболевания сосудов нижних конечностей, тромбофлебиты, варикозное расширение вен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D6C7CD-F3A3-2F59-90C3-379B8691FDD7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МАГНИТОТЕРАПИЯ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7C903F-FC94-4D54-E07D-02DEC4F8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920" y="1077352"/>
            <a:ext cx="6736080" cy="5052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5C8AF5-BBA6-D03D-0F1F-8612FF190DDB}"/>
              </a:ext>
            </a:extLst>
          </p:cNvPr>
          <p:cNvSpPr txBox="1"/>
          <p:nvPr/>
        </p:nvSpPr>
        <p:spPr>
          <a:xfrm>
            <a:off x="6749626" y="61991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Cosmogamma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6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711FA6-DFA8-087A-87D6-FA37313DF259}"/>
              </a:ext>
            </a:extLst>
          </p:cNvPr>
          <p:cNvSpPr txBox="1"/>
          <p:nvPr/>
        </p:nvSpPr>
        <p:spPr>
          <a:xfrm>
            <a:off x="2851573" y="2669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МАГНИТОТЕРАПИЯ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9C7484-E40A-8EEE-1E78-9A8B73C7E2C0}"/>
              </a:ext>
            </a:extLst>
          </p:cNvPr>
          <p:cNvSpPr txBox="1"/>
          <p:nvPr/>
        </p:nvSpPr>
        <p:spPr>
          <a:xfrm>
            <a:off x="7181991" y="597339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Magnetomed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84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00»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490" y="700458"/>
            <a:ext cx="466231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неврологии: заболевания ЦНС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(неврозы, неврастении, преходящие нарушения мозгового кровообращения, ОНМК),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остеохондроз позвоночника, неврит, невралгия, полинейропатия 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 ЛОР: вазомоторный ринит, хронический синусит, гайморит, фарингит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 урологии: подострый и хронический цистит, простатит,  пиелонефрит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 гинекологии: хронический аднексит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F:\100NIKON\Magnetomed 8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105" y="1032679"/>
            <a:ext cx="7246895" cy="4656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4633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C3D69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1587</Words>
  <Application>Microsoft Office PowerPoint</Application>
  <PresentationFormat>Произвольный</PresentationFormat>
  <Paragraphs>210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Физиотерапия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Физиотерапия</dc:title>
  <dc:creator>Юлия Носарева</dc:creator>
  <cp:lastModifiedBy>mm_savelyeva</cp:lastModifiedBy>
  <cp:revision>56</cp:revision>
  <dcterms:created xsi:type="dcterms:W3CDTF">2024-06-27T06:47:32Z</dcterms:created>
  <dcterms:modified xsi:type="dcterms:W3CDTF">2024-07-02T11:10:10Z</dcterms:modified>
</cp:coreProperties>
</file>