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86" r:id="rId3"/>
    <p:sldId id="282" r:id="rId4"/>
    <p:sldId id="287" r:id="rId5"/>
    <p:sldId id="258" r:id="rId6"/>
    <p:sldId id="259" r:id="rId7"/>
    <p:sldId id="261" r:id="rId8"/>
    <p:sldId id="288" r:id="rId9"/>
    <p:sldId id="289" r:id="rId10"/>
    <p:sldId id="263" r:id="rId11"/>
    <p:sldId id="290" r:id="rId12"/>
    <p:sldId id="284" r:id="rId13"/>
    <p:sldId id="265" r:id="rId14"/>
    <p:sldId id="291" r:id="rId15"/>
    <p:sldId id="292" r:id="rId16"/>
    <p:sldId id="269" r:id="rId17"/>
    <p:sldId id="270" r:id="rId18"/>
    <p:sldId id="271" r:id="rId19"/>
    <p:sldId id="273" r:id="rId20"/>
    <p:sldId id="293" r:id="rId21"/>
    <p:sldId id="266" r:id="rId22"/>
    <p:sldId id="280" r:id="rId23"/>
    <p:sldId id="268" r:id="rId24"/>
    <p:sldId id="272" r:id="rId25"/>
    <p:sldId id="294" r:id="rId26"/>
    <p:sldId id="295" r:id="rId27"/>
    <p:sldId id="275" r:id="rId28"/>
    <p:sldId id="276" r:id="rId29"/>
    <p:sldId id="296" r:id="rId30"/>
    <p:sldId id="297" r:id="rId31"/>
    <p:sldId id="298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72" y="3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9E34CF-814E-4D5E-9098-4D2320719F78}" type="datetimeFigureOut">
              <a:rPr lang="ru-RU" smtClean="0"/>
              <a:t>16.09.2019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6B0C72-B7DF-4FBC-82FC-122E7F770F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536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B95C97-0514-47AC-A3C0-1EA607F1AAA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46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9DDF3-C829-43CA-9497-A22619B67148}" type="datetimeFigureOut">
              <a:rPr lang="ru-RU" smtClean="0"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58D6-8E7C-429F-B863-A80C76464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319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9DDF3-C829-43CA-9497-A22619B67148}" type="datetimeFigureOut">
              <a:rPr lang="ru-RU" smtClean="0"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58D6-8E7C-429F-B863-A80C76464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917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9DDF3-C829-43CA-9497-A22619B67148}" type="datetimeFigureOut">
              <a:rPr lang="ru-RU" smtClean="0"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58D6-8E7C-429F-B863-A80C76464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523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227219" y="2060848"/>
            <a:ext cx="9149368" cy="2296038"/>
          </a:xfrm>
        </p:spPr>
        <p:txBody>
          <a:bodyPr anchor="ctr" anchorCtr="0">
            <a:normAutofit/>
          </a:bodyPr>
          <a:lstStyle>
            <a:lvl1pPr algn="l">
              <a:defRPr sz="4000" b="1" cap="all" baseline="0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ЗАГОЛОВОК РАЗДЕЛА</a:t>
            </a:r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35" y="1"/>
            <a:ext cx="2106836" cy="599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13536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227219" y="2060848"/>
            <a:ext cx="9149368" cy="2296038"/>
          </a:xfrm>
        </p:spPr>
        <p:txBody>
          <a:bodyPr anchor="ctr" anchorCtr="0">
            <a:normAutofit/>
          </a:bodyPr>
          <a:lstStyle>
            <a:lvl1pPr algn="l">
              <a:defRPr sz="4000" b="1" cap="all" baseline="0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ЗАГОЛОВОК РАЗДЕЛА</a:t>
            </a:r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35" y="1"/>
            <a:ext cx="2106836" cy="599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1668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227219" y="2060848"/>
            <a:ext cx="9149368" cy="2296038"/>
          </a:xfrm>
        </p:spPr>
        <p:txBody>
          <a:bodyPr anchor="ctr" anchorCtr="0">
            <a:normAutofit/>
          </a:bodyPr>
          <a:lstStyle>
            <a:lvl1pPr algn="l">
              <a:defRPr sz="4000" b="1" cap="all" baseline="0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ЗАГОЛОВОК РАЗДЕЛА</a:t>
            </a:r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35" y="1"/>
            <a:ext cx="2106836" cy="599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2411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98141" y="1079026"/>
            <a:ext cx="10102467" cy="45719"/>
          </a:xfrm>
          <a:prstGeom prst="rect">
            <a:avLst/>
          </a:prstGeom>
          <a:solidFill>
            <a:srgbClr val="0F4C8B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159563" y="2276872"/>
            <a:ext cx="8832981" cy="3816424"/>
          </a:xfrm>
        </p:spPr>
        <p:txBody>
          <a:bodyPr anchor="t"/>
          <a:lstStyle>
            <a:lvl1pPr algn="l">
              <a:defRPr sz="4000" b="1" cap="none"/>
            </a:lvl1pPr>
          </a:lstStyle>
          <a:p>
            <a:r>
              <a:rPr lang="ru-RU" dirty="0" smtClean="0">
                <a:solidFill>
                  <a:schemeClr val="tx2"/>
                </a:solidFill>
              </a:rPr>
              <a:t>НАЗВАНИЕ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ТЕМЫ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159563" y="476672"/>
            <a:ext cx="9697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ЦЕНТР</a:t>
            </a:r>
            <a:r>
              <a:rPr lang="ru-RU" sz="14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РАЗВИТИЯ НЕПРЕРЫВНОГО МЕДИЦИНСКОГО И ФАРМАЦЕВТИЧЕСКОГО ОБРАЗОВАНИЯ НА БАЗЕ РНИМУ им. Н.И.ПИРОГОВА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35" y="1"/>
            <a:ext cx="2106836" cy="599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098141" y="1079026"/>
            <a:ext cx="10102467" cy="45719"/>
          </a:xfrm>
          <a:prstGeom prst="rect">
            <a:avLst/>
          </a:prstGeom>
          <a:solidFill>
            <a:srgbClr val="0F4C8B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222617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227219" y="2060848"/>
            <a:ext cx="9149368" cy="2296038"/>
          </a:xfrm>
        </p:spPr>
        <p:txBody>
          <a:bodyPr anchor="ctr" anchorCtr="0">
            <a:normAutofit/>
          </a:bodyPr>
          <a:lstStyle>
            <a:lvl1pPr algn="l">
              <a:defRPr sz="4000" b="1" cap="all" baseline="0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ЗАГОЛОВОК РАЗДЕЛА</a:t>
            </a:r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35" y="1"/>
            <a:ext cx="2106836" cy="599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8874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227219" y="1961406"/>
            <a:ext cx="9053357" cy="2331690"/>
          </a:xfrm>
        </p:spPr>
        <p:txBody>
          <a:bodyPr anchor="ctr" anchorCtr="0">
            <a:normAutofit/>
          </a:bodyPr>
          <a:lstStyle>
            <a:lvl1pPr algn="l">
              <a:defRPr sz="3200" b="1" cap="none" baseline="0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Заголовок подраздела</a:t>
            </a:r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35" y="1"/>
            <a:ext cx="2106836" cy="599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7558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РУКТУРА УЧЕБНОГО СОДЕ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16000" y="116632"/>
            <a:ext cx="10560000" cy="1143000"/>
          </a:xfrm>
        </p:spPr>
        <p:txBody>
          <a:bodyPr/>
          <a:lstStyle>
            <a:lvl1pPr algn="ctr">
              <a:defRPr b="0" cap="all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6000" y="1556792"/>
            <a:ext cx="10560000" cy="4824536"/>
          </a:xfrm>
        </p:spPr>
        <p:txBody>
          <a:bodyPr wrap="none">
            <a:noAutofit/>
          </a:bodyPr>
          <a:lstStyle>
            <a:lvl1pPr marL="432000" indent="-432000">
              <a:spcBef>
                <a:spcPts val="600"/>
              </a:spcBef>
              <a:buClrTx/>
              <a:buFont typeface="+mj-lt"/>
              <a:buAutoNum type="arabicPeriod"/>
              <a:defRPr sz="1800" b="0">
                <a:solidFill>
                  <a:schemeClr val="tx1"/>
                </a:solidFill>
              </a:defRPr>
            </a:lvl1pPr>
            <a:lvl2pPr marL="790575" indent="-358775">
              <a:spcBef>
                <a:spcPts val="200"/>
              </a:spcBef>
              <a:buClrTx/>
              <a:buFont typeface="+mj-lt"/>
              <a:buAutoNum type="arabicPeriod"/>
              <a:defRPr sz="1800">
                <a:solidFill>
                  <a:schemeClr val="tx1"/>
                </a:solidFill>
              </a:defRPr>
            </a:lvl2pPr>
            <a:lvl3pPr marL="1152000" indent="-358775">
              <a:spcBef>
                <a:spcPts val="50"/>
              </a:spcBef>
              <a:buClrTx/>
              <a:buFont typeface="+mj-lt"/>
              <a:buAutoNum type="arabicPeriod"/>
              <a:defRPr sz="1800">
                <a:solidFill>
                  <a:schemeClr val="tx1"/>
                </a:solidFill>
              </a:defRPr>
            </a:lvl3pPr>
            <a:lvl4pPr marL="1481138" indent="-457200">
              <a:buClr>
                <a:schemeClr val="accent1"/>
              </a:buClr>
              <a:buFont typeface="+mj-lt"/>
              <a:buAutoNum type="arabicPeriod"/>
              <a:defRPr sz="2000"/>
            </a:lvl4pPr>
            <a:lvl5pPr marL="1752600" indent="-457200">
              <a:buClr>
                <a:schemeClr val="accent1"/>
              </a:buClr>
              <a:buFont typeface="+mj-lt"/>
              <a:buAutoNum type="arabicPeriod"/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3383347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000" y="116632"/>
            <a:ext cx="10560000" cy="1143000"/>
          </a:xfrm>
        </p:spPr>
        <p:txBody>
          <a:bodyPr>
            <a:normAutofit/>
          </a:bodyPr>
          <a:lstStyle>
            <a:lvl1pPr algn="ctr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6000" y="1484785"/>
            <a:ext cx="10560000" cy="4641379"/>
          </a:xfrm>
        </p:spPr>
        <p:txBody>
          <a:bodyPr>
            <a:normAutofit/>
          </a:bodyPr>
          <a:lstStyle>
            <a:lvl1pPr>
              <a:defRPr sz="1800" b="0"/>
            </a:lvl1pPr>
            <a:lvl2pPr>
              <a:buClrTx/>
              <a:defRPr sz="1800" b="0"/>
            </a:lvl2pPr>
            <a:lvl3pPr marL="990600" indent="-228600">
              <a:buClrTx/>
              <a:buFont typeface="Wingdings" pitchFamily="2" charset="2"/>
              <a:buChar char="§"/>
              <a:defRPr sz="1800" b="0"/>
            </a:lvl3pPr>
            <a:lvl4pPr marL="1252538" indent="-228600">
              <a:buClrTx/>
              <a:buFont typeface="Wingdings" pitchFamily="2" charset="2"/>
              <a:buChar char="Ø"/>
              <a:defRPr sz="1800" b="0"/>
            </a:lvl4pPr>
            <a:lvl5pPr marL="1524000" indent="-228600">
              <a:buClrTx/>
              <a:defRPr sz="1800" b="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65422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9DDF3-C829-43CA-9497-A22619B67148}" type="datetimeFigureOut">
              <a:rPr lang="ru-RU" smtClean="0"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58D6-8E7C-429F-B863-A80C76464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3574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1800" b="0"/>
            </a:lvl1pPr>
            <a:lvl2pPr>
              <a:buClrTx/>
              <a:defRPr sz="1800">
                <a:solidFill>
                  <a:schemeClr val="tx1"/>
                </a:solidFill>
              </a:defRPr>
            </a:lvl2pPr>
            <a:lvl3pPr>
              <a:buClrTx/>
              <a:defRPr sz="1800">
                <a:solidFill>
                  <a:schemeClr val="tx1"/>
                </a:solidFill>
              </a:defRPr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>
            <a:normAutofit/>
          </a:bodyPr>
          <a:lstStyle>
            <a:lvl1pPr>
              <a:defRPr sz="1800" b="0"/>
            </a:lvl1pPr>
            <a:lvl2pPr>
              <a:buClrTx/>
              <a:defRPr sz="1800"/>
            </a:lvl2pPr>
            <a:lvl3pPr>
              <a:buClrTx/>
              <a:defRPr sz="18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075339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0782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(leaf)" type="tx">
  <p:cSld name="Title + 1 column (leaf)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-367" y="-75"/>
            <a:ext cx="12192000" cy="6858000"/>
          </a:xfrm>
          <a:prstGeom prst="rect">
            <a:avLst/>
          </a:prstGeom>
          <a:noFill/>
          <a:ln w="228600" cap="flat" cmpd="sng">
            <a:solidFill>
              <a:srgbClr val="8EC64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3009900" y="1183300"/>
            <a:ext cx="8204400" cy="969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3009900" y="2278854"/>
            <a:ext cx="8204400" cy="4212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◍"/>
              <a:defRPr sz="24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pic>
        <p:nvPicPr>
          <p:cNvPr id="30" name="Google Shape;30;p5" descr="File:Green leaf leaves.jpg"/>
          <p:cNvPicPr preferRelativeResize="0"/>
          <p:nvPr/>
        </p:nvPicPr>
        <p:blipFill rotWithShape="1">
          <a:blip r:embed="rId2">
            <a:alphaModFix/>
          </a:blip>
          <a:srcRect l="23060" t="43020" r="25498" b="19584"/>
          <a:stretch/>
        </p:blipFill>
        <p:spPr>
          <a:xfrm rot="10800000">
            <a:off x="-144693" y="476673"/>
            <a:ext cx="2029967" cy="86409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11307436" y="6333125"/>
            <a:ext cx="603600" cy="52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78991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9DDF3-C829-43CA-9497-A22619B67148}" type="datetimeFigureOut">
              <a:rPr lang="ru-RU" smtClean="0"/>
              <a:t>16.09.2019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58D6-8E7C-429F-B863-A80C76464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685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9DDF3-C829-43CA-9497-A22619B67148}" type="datetimeFigureOut">
              <a:rPr lang="ru-RU" smtClean="0"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58D6-8E7C-429F-B863-A80C76464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331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9DDF3-C829-43CA-9497-A22619B67148}" type="datetimeFigureOut">
              <a:rPr lang="ru-RU" smtClean="0"/>
              <a:t>16.09.2019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58D6-8E7C-429F-B863-A80C76464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750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9DDF3-C829-43CA-9497-A22619B67148}" type="datetimeFigureOut">
              <a:rPr lang="ru-RU" smtClean="0"/>
              <a:t>16.09.2019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58D6-8E7C-429F-B863-A80C76464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535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9DDF3-C829-43CA-9497-A22619B67148}" type="datetimeFigureOut">
              <a:rPr lang="ru-RU" smtClean="0"/>
              <a:t>16.09.2019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58D6-8E7C-429F-B863-A80C76464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504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9DDF3-C829-43CA-9497-A22619B67148}" type="datetimeFigureOut">
              <a:rPr lang="ru-RU" smtClean="0"/>
              <a:t>16.09.2019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58D6-8E7C-429F-B863-A80C76464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198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9DDF3-C829-43CA-9497-A22619B67148}" type="datetimeFigureOut">
              <a:rPr lang="ru-RU" smtClean="0"/>
              <a:t>16.09.2019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58D6-8E7C-429F-B863-A80C76464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798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9DDF3-C829-43CA-9497-A22619B67148}" type="datetimeFigureOut">
              <a:rPr lang="ru-RU" smtClean="0"/>
              <a:t>16.09.2019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58D6-8E7C-429F-B863-A80C76464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376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9DDF3-C829-43CA-9497-A22619B67148}" type="datetimeFigureOut">
              <a:rPr lang="ru-RU" smtClean="0"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B58D6-8E7C-429F-B863-A80C76464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207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0" r:id="rId12"/>
    <p:sldLayoutId id="2147483671" r:id="rId13"/>
    <p:sldLayoutId id="214748367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6632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484785"/>
            <a:ext cx="10972800" cy="464137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688723"/>
            <a:ext cx="12192000" cy="180000"/>
          </a:xfrm>
          <a:prstGeom prst="rect">
            <a:avLst/>
          </a:prstGeom>
          <a:solidFill>
            <a:srgbClr val="004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0" name="TextBox 9"/>
          <p:cNvSpPr txBox="1"/>
          <p:nvPr/>
        </p:nvSpPr>
        <p:spPr>
          <a:xfrm>
            <a:off x="2337407" y="6688724"/>
            <a:ext cx="8087749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kern="1200" spc="17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НЕПРЕРЫВНОЕ ОБРАЗОВАНИЕ СПЕЦИАЛИСТОВ ЗДРАВООХРАНЕНИЯ</a:t>
            </a:r>
            <a:endParaRPr lang="ru-RU" sz="1100" kern="1200" spc="170" baseline="0" dirty="0">
              <a:solidFill>
                <a:schemeClr val="bg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26" name="Picture 2" descr="C:\Users\zakharova_mm\Desktop\Н О С З\белая стрелка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155" y="6703512"/>
            <a:ext cx="457200" cy="13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zakharova_mm\Desktop\Н О С З\белая стрелка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3699" y="6703512"/>
            <a:ext cx="457200" cy="13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6688723"/>
            <a:ext cx="12192000" cy="180000"/>
          </a:xfrm>
          <a:prstGeom prst="rect">
            <a:avLst/>
          </a:prstGeom>
          <a:solidFill>
            <a:srgbClr val="004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9" name="TextBox 8"/>
          <p:cNvSpPr txBox="1"/>
          <p:nvPr/>
        </p:nvSpPr>
        <p:spPr>
          <a:xfrm>
            <a:off x="2337407" y="6688724"/>
            <a:ext cx="8087749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kern="1200" spc="170" baseline="0" dirty="0" smtClean="0">
                <a:solidFill>
                  <a:schemeClr val="bg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НЕПРЕРЫВНОЕ ОБРАЗОВАНИЕ СПЕЦИАЛИСТОВ ЗДРАВООХРАНЕНИЯ</a:t>
            </a:r>
            <a:endParaRPr lang="ru-RU" sz="1100" kern="1200" spc="170" baseline="0" dirty="0">
              <a:solidFill>
                <a:schemeClr val="bg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2" name="Picture 2" descr="C:\Users\zakharova_mm\Desktop\Н О С З\белая стрелка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155" y="6703512"/>
            <a:ext cx="457200" cy="13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zakharova_mm\Desktop\Н О С З\белая стрелка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3699" y="6703512"/>
            <a:ext cx="457200" cy="13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018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200" b="0" kern="1200">
          <a:solidFill>
            <a:srgbClr val="0F4C8B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1080000" rtl="0" eaLnBrk="1" latinLnBrk="0" hangingPunct="1">
        <a:spcBef>
          <a:spcPct val="20000"/>
        </a:spcBef>
        <a:buClrTx/>
        <a:buFont typeface="Wingdings" pitchFamily="2" charset="2"/>
        <a:buChar char="q"/>
        <a:tabLst>
          <a:tab pos="540000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40203" y="2204864"/>
            <a:ext cx="8776075" cy="3089498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ВОЗМОЖНОСТИ </a:t>
            </a:r>
            <a:r>
              <a:rPr lang="ru-RU" sz="3200" dirty="0">
                <a:solidFill>
                  <a:srgbClr val="C00000"/>
                </a:solidFill>
              </a:rPr>
              <a:t>ОБУЧЕНИЯ СПЕЦИАЛИСТОВ </a:t>
            </a:r>
            <a:r>
              <a:rPr lang="ru-RU" sz="3200" dirty="0" smtClean="0">
                <a:solidFill>
                  <a:srgbClr val="C00000"/>
                </a:solidFill>
              </a:rPr>
              <a:t>ЗДРАВООХРАНЕНИЯ В РАМКАХ НЕПРЕРЫВНОГО МЕДИЦИНСКОГО ОБРАЗОВАНИЯ С ИСПОЛЬЗОВАНИЕМ</a:t>
            </a:r>
            <a:r>
              <a:rPr lang="ru-RU" sz="3200" dirty="0">
                <a:solidFill>
                  <a:srgbClr val="C00000"/>
                </a:solidFill>
              </a:rPr>
              <a:t/>
            </a:r>
            <a:br>
              <a:rPr lang="ru-RU" sz="3200" dirty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ПОРТАЛА </a:t>
            </a:r>
            <a:r>
              <a:rPr lang="en-US" sz="3200" dirty="0">
                <a:solidFill>
                  <a:srgbClr val="C00000"/>
                </a:solidFill>
              </a:rPr>
              <a:t>edu.rosminzdrav.ru</a:t>
            </a:r>
            <a:r>
              <a:rPr lang="ru-RU" sz="3200" dirty="0">
                <a:solidFill>
                  <a:srgbClr val="C00000"/>
                </a:solidFill>
              </a:rPr>
              <a:t> </a:t>
            </a:r>
            <a:br>
              <a:rPr lang="ru-RU" sz="3200" dirty="0">
                <a:solidFill>
                  <a:srgbClr val="C00000"/>
                </a:solidFill>
              </a:rPr>
            </a:br>
            <a:endParaRPr lang="ru-RU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3503712" y="6165304"/>
            <a:ext cx="4176464" cy="360040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 </a:t>
            </a:r>
            <a:r>
              <a:rPr lang="ru-RU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сентября 2019 года, Москва</a:t>
            </a:r>
            <a:endParaRPr lang="ru-RU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4" t="85518" r="39738" b="6822"/>
          <a:stretch/>
        </p:blipFill>
        <p:spPr bwMode="auto">
          <a:xfrm rot="5400000">
            <a:off x="-2007949" y="2560848"/>
            <a:ext cx="6669360" cy="1547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69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5779" y="267531"/>
            <a:ext cx="8311282" cy="542373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Этапы внедрения системы непрерывного образования специалистов здравоохранения</a:t>
            </a:r>
          </a:p>
        </p:txBody>
      </p:sp>
      <p:graphicFrame>
        <p:nvGraphicFramePr>
          <p:cNvPr id="36" name="Объект 4"/>
          <p:cNvGraphicFramePr>
            <a:graphicFrameLocks noGrp="1"/>
          </p:cNvGraphicFramePr>
          <p:nvPr>
            <p:ph idx="1"/>
            <p:extLst/>
          </p:nvPr>
        </p:nvGraphicFramePr>
        <p:xfrm>
          <a:off x="1764940" y="1591376"/>
          <a:ext cx="8712967" cy="565607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60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2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5607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2012 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08000" marR="108000" marT="54000" marB="54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Регламентация непрерывности обучения медицинских</a:t>
                      </a:r>
                      <a:r>
                        <a:rPr lang="ru-RU" sz="1200" b="0" baseline="0" dirty="0" smtClean="0"/>
                        <a:t> и фармацевтических работников </a:t>
                      </a:r>
                      <a:r>
                        <a:rPr lang="ru-RU" sz="1200" b="0" dirty="0" smtClean="0"/>
                        <a:t> (273-ФЗ «Об образовании в Российской Федерации»)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08000" marR="108000" marT="54000" marB="54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7748087"/>
                  </a:ext>
                </a:extLst>
              </a:tr>
            </a:tbl>
          </a:graphicData>
        </a:graphic>
      </p:graphicFrame>
      <p:graphicFrame>
        <p:nvGraphicFramePr>
          <p:cNvPr id="7" name="Объект 4"/>
          <p:cNvGraphicFramePr>
            <a:graphicFrameLocks/>
          </p:cNvGraphicFramePr>
          <p:nvPr>
            <p:extLst/>
          </p:nvPr>
        </p:nvGraphicFramePr>
        <p:xfrm>
          <a:off x="1764938" y="5348718"/>
          <a:ext cx="8712967" cy="565607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60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2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560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2018 – 2024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08000" marR="108000" marT="54000" marB="54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Утверждение</a:t>
                      </a:r>
                      <a:r>
                        <a:rPr lang="ru-RU" sz="1200" baseline="0" dirty="0" smtClean="0"/>
                        <a:t> и р</a:t>
                      </a:r>
                      <a:r>
                        <a:rPr lang="ru-RU" sz="1200" dirty="0" smtClean="0"/>
                        <a:t>еализация Федерального проекта «Обеспечение медицинских организаций квалифицированными кадрами»</a:t>
                      </a:r>
                      <a:endParaRPr lang="ru-RU" sz="1200" b="1" i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08000" marR="108000" marT="54000" marB="54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8" name="Объект 4"/>
          <p:cNvGraphicFramePr>
            <a:graphicFrameLocks/>
          </p:cNvGraphicFramePr>
          <p:nvPr>
            <p:extLst/>
          </p:nvPr>
        </p:nvGraphicFramePr>
        <p:xfrm>
          <a:off x="1764939" y="2234503"/>
          <a:ext cx="8712967" cy="117295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60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2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2033">
                <a:tc rowSpan="2">
                  <a:txBody>
                    <a:bodyPr/>
                    <a:lstStyle/>
                    <a:p>
                      <a:r>
                        <a:rPr lang="ru-RU" sz="1400" dirty="0" smtClean="0"/>
                        <a:t>2013 - 2015 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08000" marR="108000" marT="54000" marB="54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Создание Координационного</a:t>
                      </a:r>
                      <a:r>
                        <a:rPr lang="ru-RU" sz="1200" baseline="0" dirty="0" smtClean="0"/>
                        <a:t> совета по развитию непрерывного медицинского и фармацевтического образования Минздрава России (</a:t>
                      </a:r>
                      <a:r>
                        <a:rPr lang="ru-RU" sz="1200" dirty="0" smtClean="0"/>
                        <a:t>Приказ Минздрава России от 18.02.2013 N 82)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08000" marR="108000" marT="54000" marB="54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922">
                <a:tc vMerge="1"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08000" marR="108000" marT="54000" marB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Реализация</a:t>
                      </a:r>
                      <a:r>
                        <a:rPr lang="ru-RU" sz="1200" baseline="0" dirty="0" smtClean="0"/>
                        <a:t> пилотного проекта по отработке основных принципов непрерывного медицинского образования</a:t>
                      </a:r>
                      <a:r>
                        <a:rPr lang="ru-RU" sz="1200" dirty="0" smtClean="0"/>
                        <a:t>(Приказ Минздрава России от 11.11.2013 года №837)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08000" marR="108000" marT="54000" marB="54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Объект 4"/>
          <p:cNvGraphicFramePr>
            <a:graphicFrameLocks/>
          </p:cNvGraphicFramePr>
          <p:nvPr>
            <p:extLst/>
          </p:nvPr>
        </p:nvGraphicFramePr>
        <p:xfrm>
          <a:off x="1764938" y="3484980"/>
          <a:ext cx="8712967" cy="1786217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60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2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0305">
                <a:tc rowSpan="3">
                  <a:txBody>
                    <a:bodyPr/>
                    <a:lstStyle/>
                    <a:p>
                      <a:r>
                        <a:rPr lang="ru-RU" sz="1400" dirty="0" smtClean="0"/>
                        <a:t>2016 - 2017</a:t>
                      </a:r>
                      <a:endParaRPr lang="ru-RU" sz="1400" dirty="0"/>
                    </a:p>
                    <a:p>
                      <a:endParaRPr lang="ru-RU" sz="1400" b="1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08000" marR="108000" marT="54000" marB="54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Разработка Портала непрерывного медицинского и фармацевтического образования Минздрава России (</a:t>
                      </a:r>
                      <a:r>
                        <a:rPr lang="en-US" sz="1200" dirty="0" smtClean="0"/>
                        <a:t>edu.rosminzdrav.ru)</a:t>
                      </a:r>
                      <a:r>
                        <a:rPr lang="ru-RU" sz="1200" dirty="0" smtClean="0"/>
                        <a:t>. 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08000" marR="108000" marT="54000" marB="5400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03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Формирование требований для допуска к периодической аккредитации (Приказ Минздрава от02.06.2016 года №334н)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08000" marR="108000" marT="54000" marB="54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000025"/>
                  </a:ext>
                </a:extLst>
              </a:tr>
              <a:tr h="565607">
                <a:tc vMerge="1"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08000" marR="108000" marT="54000" marB="5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Утверждение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Концепции развития непрерывного медицинского и фармацевтического образования (Приказ Минздрава России от 21.11.2017 N 926)</a:t>
                      </a:r>
                      <a:endParaRPr lang="ru-RU" sz="1200" b="1" i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108000" marR="108000" marT="54000" marB="5400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288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496291" y="0"/>
            <a:ext cx="9144000" cy="909637"/>
          </a:xfrm>
          <a:prstGeom prst="rect">
            <a:avLst/>
          </a:prstGeom>
          <a:solidFill>
            <a:srgbClr val="800000"/>
          </a:solidFill>
        </p:spPr>
        <p:txBody>
          <a:bodyPr>
            <a:normAutofit fontScale="97500"/>
          </a:bodyPr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</a:rPr>
              <a:t>Указ </a:t>
            </a:r>
            <a:r>
              <a:rPr lang="ru-RU" b="1" dirty="0">
                <a:solidFill>
                  <a:schemeClr val="bg1"/>
                </a:solidFill>
              </a:rPr>
              <a:t>Президента Российской Федерации от 07.05.2018 №204 «О национальных целях и стратегических задачах развития Российской Федерации на период до 2024 года»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524" y="2511972"/>
            <a:ext cx="11634952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4727" y="1299411"/>
            <a:ext cx="1172874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4. Правительству </a:t>
            </a:r>
            <a:r>
              <a:rPr lang="ru-RU" sz="2400" b="1" dirty="0">
                <a:solidFill>
                  <a:srgbClr val="0070C0"/>
                </a:solidFill>
              </a:rPr>
              <a:t>Российской Федерации при разработке национального проекта в сфере здравоохранения исходить из того, что в 2024 году необходимо </a:t>
            </a:r>
            <a:r>
              <a:rPr lang="ru-RU" sz="2400" b="1" dirty="0" smtClean="0">
                <a:solidFill>
                  <a:srgbClr val="0070C0"/>
                </a:solidFill>
              </a:rPr>
              <a:t>обеспечить решение </a:t>
            </a:r>
            <a:r>
              <a:rPr lang="ru-RU" sz="2400" b="1" dirty="0">
                <a:solidFill>
                  <a:srgbClr val="0070C0"/>
                </a:solidFill>
              </a:rPr>
              <a:t>следующих задач</a:t>
            </a:r>
            <a:r>
              <a:rPr lang="ru-RU" sz="2400" b="1" dirty="0" smtClean="0">
                <a:solidFill>
                  <a:srgbClr val="0070C0"/>
                </a:solidFill>
              </a:rPr>
              <a:t>: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…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обеспечение медицинских организаций системы здравоохранения квалифицированными кадрами, </a:t>
            </a:r>
            <a:r>
              <a:rPr lang="ru-RU" sz="2400" b="1" u="sng" dirty="0">
                <a:solidFill>
                  <a:srgbClr val="C00000"/>
                </a:solidFill>
              </a:rPr>
              <a:t>включая внедрение системы непрерывного образования медицинских работников, </a:t>
            </a:r>
            <a:r>
              <a:rPr lang="ru-RU" sz="2400" b="1" dirty="0">
                <a:solidFill>
                  <a:srgbClr val="0070C0"/>
                </a:solidFill>
              </a:rPr>
              <a:t>в том числе с использованием дистанционных образовательных </a:t>
            </a:r>
            <a:r>
              <a:rPr lang="ru-RU" sz="2400" b="1" dirty="0" smtClean="0">
                <a:solidFill>
                  <a:srgbClr val="0070C0"/>
                </a:solidFill>
              </a:rPr>
              <a:t>технологий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12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24000" y="1"/>
            <a:ext cx="9144000" cy="909637"/>
          </a:xfrm>
          <a:prstGeom prst="rect">
            <a:avLst/>
          </a:prstGeom>
          <a:solidFill>
            <a:srgbClr val="800000"/>
          </a:solidFill>
        </p:spPr>
        <p:txBody>
          <a:bodyPr>
            <a:normAutofit fontScale="82500" lnSpcReduction="20000"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Приказ Минздрава России </a:t>
            </a:r>
            <a:r>
              <a:rPr lang="ru-RU" sz="2400" dirty="0" smtClean="0">
                <a:solidFill>
                  <a:schemeClr val="bg1"/>
                </a:solidFill>
              </a:rPr>
              <a:t>от 21 ноября 2017 года № 926 «Об утверждении Концепции непрерывного медицинского и фармацевтического образования в Российской Федерации на период до 2021 года»</a:t>
            </a:r>
            <a:endParaRPr lang="ru-RU" sz="2400" dirty="0">
              <a:solidFill>
                <a:schemeClr val="bg1"/>
              </a:solidFill>
            </a:endParaRPr>
          </a:p>
          <a:p>
            <a:pPr lvl="0"/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8524" y="998483"/>
            <a:ext cx="11634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Непрерывное медицинское и фармацевтическое образование обеспечивает возможность совершенствования медицинскими и фармацевтическими работниками профессиональных знаний и навыков в течение всей жизни.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524" y="2511972"/>
            <a:ext cx="116349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70C0"/>
                </a:solidFill>
              </a:rPr>
              <a:t>Непрерывное медицинское и фармацевтическое образование осуществляется через: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70C0"/>
                </a:solidFill>
              </a:rPr>
              <a:t>- Освоение образовательных программ в организациях, осуществляющих образовательную деятельность </a:t>
            </a:r>
            <a:r>
              <a:rPr lang="ru-RU" sz="2400" b="1" dirty="0" smtClean="0">
                <a:solidFill>
                  <a:srgbClr val="C00000"/>
                </a:solidFill>
              </a:rPr>
              <a:t>(«формальное образование»)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70C0"/>
                </a:solidFill>
              </a:rPr>
              <a:t>- Обучение в рамках деятельности профессиональных некоммерческих организаций </a:t>
            </a:r>
            <a:r>
              <a:rPr lang="ru-RU" sz="2400" b="1" dirty="0" smtClean="0">
                <a:solidFill>
                  <a:srgbClr val="C00000"/>
                </a:solidFill>
              </a:rPr>
              <a:t>(«неформальное образование»)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0070C0"/>
                </a:solidFill>
              </a:rPr>
              <a:t>- Индивидуальную познавательную деятельность </a:t>
            </a:r>
            <a:r>
              <a:rPr lang="ru-RU" sz="2400" b="1" dirty="0" smtClean="0">
                <a:solidFill>
                  <a:srgbClr val="C00000"/>
                </a:solidFill>
              </a:rPr>
              <a:t>(«самообразование»)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07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4" t="85518" r="39738" b="6822"/>
          <a:stretch/>
        </p:blipFill>
        <p:spPr bwMode="auto">
          <a:xfrm rot="5400000">
            <a:off x="-782178" y="2309189"/>
            <a:ext cx="6666350" cy="2053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89766" y="2497246"/>
            <a:ext cx="6426714" cy="1722029"/>
          </a:xfrm>
        </p:spPr>
        <p:txBody>
          <a:bodyPr>
            <a:no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Портал непрерывного медицинского и фармацевтического образования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edu.rosminzdrav.ru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53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 bwMode="auto">
          <a:xfrm>
            <a:off x="7261529" y="3638128"/>
            <a:ext cx="3152825" cy="566620"/>
          </a:xfrm>
          <a:prstGeom prst="roundRect">
            <a:avLst/>
          </a:prstGeom>
          <a:solidFill>
            <a:srgbClr val="0F4C8B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  <a:effectLst/>
          <a:extLst/>
        </p:spPr>
        <p:txBody>
          <a:bodyPr wrap="square" anchor="ctr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chemeClr val="bg1"/>
                </a:solidFill>
              </a:rPr>
              <a:t>Самообразование</a:t>
            </a:r>
          </a:p>
        </p:txBody>
      </p:sp>
      <p:sp>
        <p:nvSpPr>
          <p:cNvPr id="10" name="Скругленный прямоугольник 26"/>
          <p:cNvSpPr>
            <a:spLocks noChangeArrowheads="1"/>
          </p:cNvSpPr>
          <p:nvPr/>
        </p:nvSpPr>
        <p:spPr bwMode="auto">
          <a:xfrm>
            <a:off x="1832199" y="3638131"/>
            <a:ext cx="2376264" cy="568325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19050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ffectLst/>
        </p:spPr>
        <p:txBody>
          <a:bodyPr wrap="square" anchor="ctr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chemeClr val="bg1"/>
                </a:solidFill>
              </a:rPr>
              <a:t>Формальное образование</a:t>
            </a: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4424487" y="3631781"/>
            <a:ext cx="2736302" cy="57467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  <a:effectLst/>
          <a:extLst/>
        </p:spPr>
        <p:txBody>
          <a:bodyPr wrap="square" anchor="ctr"/>
          <a:lstStyle/>
          <a:p>
            <a:pPr algn="ctr" eaLnBrk="1" hangingPunct="1">
              <a:defRPr/>
            </a:pPr>
            <a:r>
              <a:rPr lang="ru-RU" sz="1600" dirty="0"/>
              <a:t>Неформальное образование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832199" y="4210644"/>
            <a:ext cx="2376264" cy="1738634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  <a:defRPr/>
            </a:pPr>
            <a:r>
              <a:rPr lang="ru-RU" sz="1600" dirty="0">
                <a:solidFill>
                  <a:prstClr val="black"/>
                </a:solidFill>
              </a:rPr>
              <a:t>обучение по дополнительным профессиональным программам повышения квалификации   (ДПП ПК)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439817" y="4204748"/>
            <a:ext cx="2720975" cy="1744530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  <a:defRPr/>
            </a:pPr>
            <a:r>
              <a:rPr lang="ru-RU" sz="1600" dirty="0">
                <a:solidFill>
                  <a:prstClr val="black"/>
                </a:solidFill>
              </a:rPr>
              <a:t>участие в образовательных мероприятиях (семинарах, </a:t>
            </a:r>
            <a:r>
              <a:rPr lang="ru-RU" sz="1600" dirty="0" err="1">
                <a:solidFill>
                  <a:prstClr val="black"/>
                </a:solidFill>
              </a:rPr>
              <a:t>симуляционных</a:t>
            </a:r>
            <a:r>
              <a:rPr lang="ru-RU" sz="1600" dirty="0">
                <a:solidFill>
                  <a:prstClr val="black"/>
                </a:solidFill>
              </a:rPr>
              <a:t> курсах, школах практического врача и т.п.)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261526" y="4210646"/>
            <a:ext cx="3152826" cy="1738635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  <a:defRPr/>
            </a:pPr>
            <a:r>
              <a:rPr lang="ru-RU" sz="1600" dirty="0">
                <a:solidFill>
                  <a:prstClr val="black"/>
                </a:solidFill>
              </a:rPr>
              <a:t>освоение интерактивных образовательных модулей (ИОМ);</a:t>
            </a:r>
          </a:p>
          <a:p>
            <a:pPr marL="285750" indent="-285750">
              <a:buFontTx/>
              <a:buChar char="-"/>
              <a:defRPr/>
            </a:pPr>
            <a:endParaRPr lang="ru-RU" sz="1600" dirty="0">
              <a:solidFill>
                <a:prstClr val="black"/>
              </a:solidFill>
            </a:endParaRPr>
          </a:p>
          <a:p>
            <a:pPr marL="285750" indent="-285750">
              <a:buFontTx/>
              <a:buChar char="-"/>
              <a:defRPr/>
            </a:pPr>
            <a:r>
              <a:rPr lang="ru-RU" sz="1600" dirty="0">
                <a:solidFill>
                  <a:prstClr val="black"/>
                </a:solidFill>
              </a:rPr>
              <a:t>доступ к другим электронным информационным ресурсам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02769" y="1863239"/>
            <a:ext cx="858215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Tx/>
              <a:buChar char="-"/>
            </a:pPr>
            <a:r>
              <a:rPr lang="ru-RU" dirty="0">
                <a:solidFill>
                  <a:srgbClr val="FF0000"/>
                </a:solidFill>
              </a:rPr>
              <a:t>Является инструментом </a:t>
            </a:r>
            <a:r>
              <a:rPr lang="ru-RU" dirty="0">
                <a:solidFill>
                  <a:srgbClr val="0070C0"/>
                </a:solidFill>
              </a:rPr>
              <a:t>управления образовательной активностью специалиста здравоохранения и учета её результатов</a:t>
            </a:r>
          </a:p>
          <a:p>
            <a:pPr marL="342900" indent="-342900">
              <a:spcAft>
                <a:spcPts val="1200"/>
              </a:spcAft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</a:rPr>
              <a:t>Содержит </a:t>
            </a:r>
            <a:r>
              <a:rPr lang="ru-RU" dirty="0">
                <a:solidFill>
                  <a:srgbClr val="FF0000"/>
                </a:solidFill>
              </a:rPr>
              <a:t>образовательные </a:t>
            </a:r>
            <a:r>
              <a:rPr lang="ru-RU" dirty="0" smtClean="0">
                <a:solidFill>
                  <a:srgbClr val="FF0000"/>
                </a:solidFill>
              </a:rPr>
              <a:t>элементы,</a:t>
            </a:r>
            <a:r>
              <a:rPr lang="ru-RU" dirty="0" smtClean="0"/>
              <a:t> </a:t>
            </a:r>
            <a:r>
              <a:rPr lang="ru-RU" dirty="0">
                <a:solidFill>
                  <a:srgbClr val="0070C0"/>
                </a:solidFill>
              </a:rPr>
              <a:t>соответствующие всем компонентам непрерывного </a:t>
            </a:r>
            <a:r>
              <a:rPr lang="ru-RU" dirty="0" smtClean="0">
                <a:solidFill>
                  <a:srgbClr val="0070C0"/>
                </a:solidFill>
              </a:rPr>
              <a:t>образования: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919536" y="476673"/>
            <a:ext cx="9167548" cy="9916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cap="none" dirty="0">
                <a:solidFill>
                  <a:srgbClr val="C00000"/>
                </a:solidFill>
              </a:rPr>
              <a:t>Портал непрерывного медицинского и фармацевтического образования Минздрава России </a:t>
            </a:r>
            <a:r>
              <a:rPr lang="en-US" sz="2800" cap="none" dirty="0">
                <a:solidFill>
                  <a:srgbClr val="C00000"/>
                </a:solidFill>
              </a:rPr>
              <a:t>edu.rosminzdrav.ru</a:t>
            </a:r>
            <a:r>
              <a:rPr lang="ru-RU" sz="2800" cap="none" dirty="0">
                <a:solidFill>
                  <a:srgbClr val="C00000"/>
                </a:solidFill>
              </a:rPr>
              <a:t/>
            </a:r>
            <a:br>
              <a:rPr lang="ru-RU" sz="2800" cap="none" dirty="0">
                <a:solidFill>
                  <a:srgbClr val="C00000"/>
                </a:solidFill>
              </a:rPr>
            </a:br>
            <a:endParaRPr lang="ru-RU" sz="2800" cap="none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51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3963" y="157019"/>
            <a:ext cx="60106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Открытая часть Портала (доступна без регистрации)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2509" y="557129"/>
            <a:ext cx="118594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70C0"/>
                </a:solidFill>
              </a:rPr>
              <a:t>Нормативно-правовые документы, касающиеся дополнительного профессионального образования и допуска к профессиональной деятельности специалистов здравоохранения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b="1" dirty="0" smtClean="0">
                <a:solidFill>
                  <a:srgbClr val="0070C0"/>
                </a:solidFill>
              </a:rPr>
              <a:t>Рекомендации для специалистов и образовательных организаций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b="1" dirty="0" smtClean="0">
                <a:solidFill>
                  <a:srgbClr val="0070C0"/>
                </a:solidFill>
              </a:rPr>
              <a:t>Справочные материалы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199" y="2103887"/>
            <a:ext cx="10865132" cy="4632164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3482108" y="2346036"/>
            <a:ext cx="5403274" cy="665019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37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444" y="1034365"/>
            <a:ext cx="9363075" cy="58959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33963" y="157019"/>
            <a:ext cx="60106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Открытая часть Портала (доступна без регистрации)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0291" y="711200"/>
            <a:ext cx="26100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4. Анонсы </a:t>
            </a:r>
            <a:r>
              <a:rPr lang="ru-RU" b="1" dirty="0">
                <a:solidFill>
                  <a:srgbClr val="0070C0"/>
                </a:solidFill>
              </a:rPr>
              <a:t>мероприятий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51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191" y="1473682"/>
            <a:ext cx="11259271" cy="53128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33963" y="157019"/>
            <a:ext cx="60106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Открытая часть Портала (доступна без регистрации)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2582" y="886691"/>
            <a:ext cx="96187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5. Основные </a:t>
            </a:r>
            <a:r>
              <a:rPr lang="ru-RU" b="1" dirty="0">
                <a:solidFill>
                  <a:srgbClr val="0070C0"/>
                </a:solidFill>
              </a:rPr>
              <a:t>события в сфере медицинского и фармацевтического образования и инноваций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385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903" y="139755"/>
            <a:ext cx="8059611" cy="65903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194" y="133826"/>
            <a:ext cx="8059611" cy="65903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66194" y="93974"/>
            <a:ext cx="95888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Для использования других возможностей Портала необходимо зарегистрироваться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4" t="85518" r="39738" b="6822"/>
          <a:stretch/>
        </p:blipFill>
        <p:spPr bwMode="auto">
          <a:xfrm rot="5400000">
            <a:off x="-2266269" y="2402002"/>
            <a:ext cx="6666350" cy="2053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899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Портал </a:t>
            </a:r>
            <a:r>
              <a:rPr lang="en-US" sz="2800" b="1" dirty="0">
                <a:solidFill>
                  <a:srgbClr val="C00000"/>
                </a:solidFill>
              </a:rPr>
              <a:t>edu.rosminzdrav.ru </a:t>
            </a:r>
            <a:r>
              <a:rPr lang="ru-RU" sz="2800" b="1" dirty="0">
                <a:solidFill>
                  <a:srgbClr val="C00000"/>
                </a:solidFill>
              </a:rPr>
              <a:t/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для </a:t>
            </a:r>
            <a:r>
              <a:rPr lang="ru-RU" sz="2800" b="1" dirty="0" smtClean="0">
                <a:solidFill>
                  <a:srgbClr val="C00000"/>
                </a:solidFill>
              </a:rPr>
              <a:t>специалистов здравоохранения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idx="1"/>
          </p:nvPr>
        </p:nvSpPr>
        <p:spPr>
          <a:xfrm>
            <a:off x="2063552" y="2886527"/>
            <a:ext cx="3915850" cy="3633267"/>
          </a:xfrm>
        </p:spPr>
        <p:txBody>
          <a:bodyPr>
            <a:normAutofit/>
          </a:bodyPr>
          <a:lstStyle/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</a:rPr>
              <a:t>Поисковая система в рамках ДПО</a:t>
            </a:r>
          </a:p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002060"/>
                </a:solidFill>
              </a:rPr>
              <a:t>Система планирования и учета образовательной активности</a:t>
            </a:r>
          </a:p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002060"/>
                </a:solidFill>
              </a:rPr>
              <a:t>Платформа для дистанционного обучения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9" name="Текст 4"/>
          <p:cNvSpPr txBox="1">
            <a:spLocks/>
          </p:cNvSpPr>
          <p:nvPr/>
        </p:nvSpPr>
        <p:spPr>
          <a:xfrm>
            <a:off x="6312024" y="2886526"/>
            <a:ext cx="4054748" cy="4142874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457200" lvl="0" indent="-381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SzPts val="2400"/>
              <a:buFont typeface="Arial" panose="020B0604020202020204" pitchFamily="34" charset="0"/>
              <a:buChar char="◍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3429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3429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3429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3429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429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429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429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429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0" name="Текст 4"/>
          <p:cNvSpPr txBox="1">
            <a:spLocks/>
          </p:cNvSpPr>
          <p:nvPr/>
        </p:nvSpPr>
        <p:spPr>
          <a:xfrm>
            <a:off x="6047304" y="2631723"/>
            <a:ext cx="4914675" cy="4142874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457200" lvl="0" indent="-381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SzPts val="2400"/>
              <a:buFont typeface="Arial" panose="020B0604020202020204" pitchFamily="34" charset="0"/>
              <a:buChar char="◍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3429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3429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3429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3429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429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429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429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42900" algn="l" defTabSz="914400" rtl="0" eaLnBrk="1" latinLnBrk="0" hangingPunct="1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2060"/>
                </a:solidFill>
              </a:rPr>
              <a:t>Инструмент оптимизации траектории образовательного развития</a:t>
            </a:r>
            <a:endParaRPr lang="ru-RU" b="1" dirty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2060"/>
                </a:solidFill>
              </a:rPr>
              <a:t>Система планирования и учета образовательной активности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002060"/>
                </a:solidFill>
              </a:rPr>
              <a:t>Платформа для дистанционного обучения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2136001" y="1710960"/>
            <a:ext cx="371085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rgbClr val="0F4C8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rgbClr val="C00000"/>
                </a:solidFill>
              </a:rPr>
              <a:t>Предыдущая версия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6168008" y="1710960"/>
            <a:ext cx="41044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rgbClr val="0F4C8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rgbClr val="C00000"/>
                </a:solidFill>
              </a:rPr>
              <a:t>Модернизированная версия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4" t="85518" r="39738" b="6822"/>
          <a:stretch/>
        </p:blipFill>
        <p:spPr bwMode="auto">
          <a:xfrm rot="5400000">
            <a:off x="-2380350" y="2402004"/>
            <a:ext cx="6858001" cy="2053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426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63" y="1670652"/>
            <a:ext cx="12234863" cy="502411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283779"/>
            <a:ext cx="123706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Центр развития непрерывного медицинского и фармацевтического образования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на базе РНИМУ им. Н.И. Пирогова</a:t>
            </a:r>
          </a:p>
          <a:p>
            <a:pPr algn="ctr"/>
            <a:r>
              <a:rPr lang="en-US" sz="2000" b="1" dirty="0">
                <a:solidFill>
                  <a:srgbClr val="0070C0"/>
                </a:solidFill>
              </a:rPr>
              <a:t>c</a:t>
            </a:r>
            <a:r>
              <a:rPr lang="en-US" sz="2000" b="1" dirty="0" smtClean="0">
                <a:solidFill>
                  <a:srgbClr val="0070C0"/>
                </a:solidFill>
              </a:rPr>
              <a:t>entrnmo.ru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22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3418" y="166254"/>
            <a:ext cx="1056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Возможности зарегистрированного пользователя Портала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(специалист </a:t>
            </a:r>
            <a:r>
              <a:rPr lang="ru-RU" sz="2400" b="1" dirty="0" smtClean="0">
                <a:solidFill>
                  <a:srgbClr val="C00000"/>
                </a:solidFill>
              </a:rPr>
              <a:t>здравоохранения)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110" y="1002276"/>
            <a:ext cx="9919854" cy="58820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819" y="1018894"/>
            <a:ext cx="9919854" cy="5882055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822419" y="1433822"/>
            <a:ext cx="10539948" cy="386861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63418" y="903579"/>
            <a:ext cx="11123588" cy="595442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6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1665" y="1447800"/>
            <a:ext cx="6316980" cy="5410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250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Получить средства ТФОМС на оплату обучения по ДПП ПК можно только при условии выбора программы на Портале </a:t>
            </a:r>
            <a:r>
              <a:rPr lang="ru-RU" sz="1600" b="1" dirty="0" smtClean="0">
                <a:solidFill>
                  <a:srgbClr val="C00000"/>
                </a:solidFill>
              </a:rPr>
              <a:t>(приказ Минздрава России от 04 августа 2016 г. №</a:t>
            </a:r>
            <a:r>
              <a:rPr lang="ru-RU" sz="1600" b="1" dirty="0">
                <a:solidFill>
                  <a:srgbClr val="C00000"/>
                </a:solidFill>
              </a:rPr>
              <a:t>575н «Об утверждении Порядка выбора медицинским работником программы повышения к</a:t>
            </a:r>
            <a:r>
              <a:rPr lang="ru-RU" sz="1600" b="1" dirty="0" smtClean="0">
                <a:solidFill>
                  <a:srgbClr val="C00000"/>
                </a:solidFill>
              </a:rPr>
              <a:t>валификации </a:t>
            </a:r>
            <a:r>
              <a:rPr lang="ru-RU" sz="1600" b="1" dirty="0">
                <a:solidFill>
                  <a:srgbClr val="C00000"/>
                </a:solidFill>
              </a:rPr>
              <a:t>в организации, осуществляющей образовательную деятельность, для направления на дополнительное профессиональное образование за счет средств нормированного страхового запаса территориального фонда обязательного медицинского </a:t>
            </a:r>
            <a:r>
              <a:rPr lang="ru-RU" sz="1600" b="1" dirty="0" smtClean="0">
                <a:solidFill>
                  <a:srgbClr val="C00000"/>
                </a:solidFill>
              </a:rPr>
              <a:t>страхования») </a:t>
            </a:r>
            <a:endParaRPr lang="ru-RU" sz="1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75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3418" y="166254"/>
            <a:ext cx="1056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Персональные рекомендации по обучению и индивидуальная образовательная траектория – инновационные возможности модернизированного Портала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09" y="1762124"/>
            <a:ext cx="11323781" cy="535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44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20" y="2052065"/>
            <a:ext cx="11548818" cy="368530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3269" y="325820"/>
            <a:ext cx="119187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Функционал автоматического создания персональных рекомендаций внедряется постепенно. Для специальностей с отсутствующей на данной момент возможностью создания персональных рекомендаций подбор образовательных элементов осуществляется через функцию Поиск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0331669" y="3894719"/>
            <a:ext cx="1261241" cy="551157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36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4" t="85518" r="39738" b="6822"/>
          <a:stretch/>
        </p:blipFill>
        <p:spPr bwMode="auto">
          <a:xfrm rot="5400000">
            <a:off x="-876499" y="2403509"/>
            <a:ext cx="6854991" cy="2053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89766" y="2497246"/>
            <a:ext cx="6426714" cy="1722029"/>
          </a:xfrm>
        </p:spPr>
        <p:txBody>
          <a:bodyPr>
            <a:noAutofit/>
          </a:bodyPr>
          <a:lstStyle/>
          <a:p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ИнформАЦИЯ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ДЛЯ специалистов ЗДРАВООХРАНЕНИЯ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о системе непрерывного медицинского образования и возможностях Портала</a:t>
            </a:r>
          </a:p>
        </p:txBody>
      </p:sp>
    </p:spTree>
    <p:extLst>
      <p:ext uri="{BB962C8B-B14F-4D97-AF65-F5344CB8AC3E}">
        <p14:creationId xmlns:p14="http://schemas.microsoft.com/office/powerpoint/2010/main" val="308590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9658" y="2492897"/>
            <a:ext cx="7918450" cy="3399139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5519936" y="2780928"/>
            <a:ext cx="720080" cy="2880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7032104" y="2708920"/>
            <a:ext cx="216024" cy="1008112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8112224" y="2996952"/>
            <a:ext cx="576064" cy="86409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934671" y="344322"/>
            <a:ext cx="83884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Информация о системе непрерывного образования и возможностях Портала, а также рекомендации по обучению размещены на открытой части в разделе «Специалистам»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4" t="85518" r="39738" b="6822"/>
          <a:stretch/>
        </p:blipFill>
        <p:spPr bwMode="auto">
          <a:xfrm rot="5400000">
            <a:off x="-2378616" y="2417669"/>
            <a:ext cx="6826672" cy="2053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74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50" y="1040525"/>
            <a:ext cx="11710323" cy="54949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1972" y="294290"/>
            <a:ext cx="10617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Подробные инструкции по работе на Портале размещены в разделе Справочные материалы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7809186" y="1471449"/>
            <a:ext cx="1986455" cy="58858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1765738" y="3058510"/>
            <a:ext cx="788276" cy="1261242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5118538" y="4992414"/>
            <a:ext cx="6894786" cy="1502979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78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804863" y="-3636"/>
            <a:ext cx="10546309" cy="6868207"/>
            <a:chOff x="804863" y="-3636"/>
            <a:chExt cx="10546309" cy="6868207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4863" y="-3636"/>
              <a:ext cx="10367634" cy="6868207"/>
            </a:xfrm>
            <a:prstGeom prst="rect">
              <a:avLst/>
            </a:prstGeom>
          </p:spPr>
        </p:pic>
        <p:sp>
          <p:nvSpPr>
            <p:cNvPr id="2" name="Прямоугольник 1"/>
            <p:cNvSpPr/>
            <p:nvPr/>
          </p:nvSpPr>
          <p:spPr>
            <a:xfrm>
              <a:off x="804863" y="-3635"/>
              <a:ext cx="10546309" cy="12858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Справочные материалы представлены в виде интерактивного меню. </a:t>
              </a: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Клик </a:t>
              </a:r>
              <a:r>
                <a:rPr lang="ru-RU" sz="2400" b="1" u="sng" dirty="0" smtClean="0">
                  <a:solidFill>
                    <a:schemeClr val="bg1"/>
                  </a:solidFill>
                </a:rPr>
                <a:t>на каждый баннер 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открывает иллюстрированную </a:t>
              </a:r>
              <a:r>
                <a:rPr lang="ru-RU" sz="2400" b="1" dirty="0">
                  <a:solidFill>
                    <a:schemeClr val="bg1"/>
                  </a:solidFill>
                </a:rPr>
                <a:t>инструкцию</a:t>
              </a: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по соответствующему разделу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5" name="Прямая со стрелкой 4"/>
          <p:cNvCxnSpPr/>
          <p:nvPr/>
        </p:nvCxnSpPr>
        <p:spPr>
          <a:xfrm flipH="1">
            <a:off x="3520966" y="840828"/>
            <a:ext cx="73572" cy="1986455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777154" y="-10207"/>
            <a:ext cx="10546309" cy="6868207"/>
            <a:chOff x="804863" y="-3636"/>
            <a:chExt cx="10546309" cy="6868207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4863" y="-3636"/>
              <a:ext cx="10367634" cy="6868207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804863" y="-3635"/>
              <a:ext cx="10546309" cy="12858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Справочные материалы представлены в виде интерактивного меню. </a:t>
              </a: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Клик </a:t>
              </a:r>
              <a:r>
                <a:rPr lang="ru-RU" sz="2400" b="1" u="sng" dirty="0" smtClean="0">
                  <a:solidFill>
                    <a:schemeClr val="bg1"/>
                  </a:solidFill>
                </a:rPr>
                <a:t>на каждый баннер 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открывает иллюстрированную </a:t>
              </a:r>
              <a:r>
                <a:rPr lang="ru-RU" sz="2400" b="1" dirty="0">
                  <a:solidFill>
                    <a:schemeClr val="bg1"/>
                  </a:solidFill>
                </a:rPr>
                <a:t>инструкцию</a:t>
              </a:r>
            </a:p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по соответствующему разделу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408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34291" y="294290"/>
            <a:ext cx="46524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ПО</a:t>
            </a:r>
            <a:r>
              <a:rPr lang="ru-RU" sz="2000" b="1" dirty="0" smtClean="0">
                <a:solidFill>
                  <a:srgbClr val="C00000"/>
                </a:solidFill>
              </a:rPr>
              <a:t>МОЩЬ И ТЕХНИЧЕСКАЯ ПОДДЕРЖКА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326" y="1826611"/>
            <a:ext cx="10812780" cy="497586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6555259" y="1717589"/>
            <a:ext cx="994719" cy="47573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78476" y="5832389"/>
            <a:ext cx="1909119" cy="67344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26758" y="614174"/>
            <a:ext cx="116433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В разделе «Помощь» размещены ответы на часто задаваемые вопросы и </a:t>
            </a:r>
            <a:r>
              <a:rPr lang="ru-RU" b="1" dirty="0" err="1" smtClean="0">
                <a:solidFill>
                  <a:srgbClr val="0070C0"/>
                </a:solidFill>
              </a:rPr>
              <a:t>видеоинструкция</a:t>
            </a:r>
            <a:r>
              <a:rPr lang="ru-RU" b="1" dirty="0" smtClean="0">
                <a:solidFill>
                  <a:srgbClr val="0070C0"/>
                </a:solidFill>
              </a:rPr>
              <a:t> по регистрации и работе на Портале.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Можно обратиться в службу техподдержки или воспользоваться услугами круглосуточного онлайн-консультирования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29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225" y="271976"/>
            <a:ext cx="9547860" cy="648462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3404286" y="1272746"/>
            <a:ext cx="4355757" cy="70433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371600" y="5486400"/>
            <a:ext cx="2137719" cy="110593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4" t="85518" r="39738" b="6822"/>
          <a:stretch/>
        </p:blipFill>
        <p:spPr bwMode="auto">
          <a:xfrm rot="5400000">
            <a:off x="-2712888" y="2712887"/>
            <a:ext cx="6858000" cy="143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90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4" t="85518" r="39738" b="6822"/>
          <a:stretch/>
        </p:blipFill>
        <p:spPr bwMode="auto">
          <a:xfrm rot="5400000">
            <a:off x="-782178" y="2309189"/>
            <a:ext cx="6666350" cy="2053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89766" y="2497246"/>
            <a:ext cx="6426714" cy="1722029"/>
          </a:xfrm>
        </p:spPr>
        <p:txBody>
          <a:bodyPr>
            <a:no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Система непрерывного медицинского образования. Связь с процедурой допуска к профессиональной деятельности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09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27219" y="973453"/>
            <a:ext cx="9149368" cy="2296038"/>
          </a:xfrm>
        </p:spPr>
        <p:txBody>
          <a:bodyPr/>
          <a:lstStyle/>
          <a:p>
            <a:r>
              <a:rPr lang="ru-RU" dirty="0"/>
              <a:t>Спасибо за внимание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4" t="85518" r="39738" b="6822"/>
          <a:stretch/>
        </p:blipFill>
        <p:spPr bwMode="auto">
          <a:xfrm rot="5400000">
            <a:off x="-2083625" y="2655168"/>
            <a:ext cx="6858000" cy="1547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2"/>
          <p:cNvSpPr txBox="1">
            <a:spLocks/>
          </p:cNvSpPr>
          <p:nvPr/>
        </p:nvSpPr>
        <p:spPr bwMode="auto">
          <a:xfrm>
            <a:off x="2227219" y="2502243"/>
            <a:ext cx="6784661" cy="101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Aft>
                <a:spcPts val="2400"/>
              </a:spcAft>
              <a:buClr>
                <a:srgbClr val="002060"/>
              </a:buClr>
            </a:pPr>
            <a:r>
              <a:rPr lang="ru-RU" altLang="ru-RU" sz="2400" b="1" dirty="0">
                <a:solidFill>
                  <a:srgbClr val="0F4C8B"/>
                </a:solidFill>
                <a:latin typeface="+mn-lt"/>
              </a:rPr>
              <a:t>Центр </a:t>
            </a:r>
            <a:r>
              <a:rPr lang="ru-RU" altLang="ru-RU" sz="2400" b="1" dirty="0" smtClean="0">
                <a:solidFill>
                  <a:srgbClr val="0F4C8B"/>
                </a:solidFill>
                <a:latin typeface="+mn-lt"/>
              </a:rPr>
              <a:t>развития непрерывного </a:t>
            </a:r>
            <a:r>
              <a:rPr lang="ru-RU" altLang="ru-RU" sz="2400" b="1" dirty="0">
                <a:solidFill>
                  <a:srgbClr val="0F4C8B"/>
                </a:solidFill>
                <a:latin typeface="+mn-lt"/>
              </a:rPr>
              <a:t>медицинского и фармацевтического </a:t>
            </a:r>
            <a:r>
              <a:rPr lang="ru-RU" altLang="ru-RU" sz="2400" b="1" dirty="0" smtClean="0">
                <a:solidFill>
                  <a:srgbClr val="0F4C8B"/>
                </a:solidFill>
                <a:latin typeface="+mn-lt"/>
              </a:rPr>
              <a:t>образования</a:t>
            </a:r>
          </a:p>
          <a:p>
            <a:pPr>
              <a:spcAft>
                <a:spcPts val="2400"/>
              </a:spcAft>
              <a:buClr>
                <a:srgbClr val="002060"/>
              </a:buClr>
            </a:pPr>
            <a:r>
              <a:rPr lang="ru-RU" altLang="ru-RU" sz="2400" b="1" dirty="0">
                <a:solidFill>
                  <a:srgbClr val="0F4C8B"/>
                </a:solidFill>
              </a:rPr>
              <a:t>e-</a:t>
            </a:r>
            <a:r>
              <a:rPr lang="ru-RU" altLang="ru-RU" sz="2400" b="1" dirty="0" err="1">
                <a:solidFill>
                  <a:srgbClr val="0F4C8B"/>
                </a:solidFill>
              </a:rPr>
              <a:t>mail</a:t>
            </a:r>
            <a:r>
              <a:rPr lang="ru-RU" altLang="ru-RU" sz="2400" b="1" dirty="0">
                <a:solidFill>
                  <a:srgbClr val="0F4C8B"/>
                </a:solidFill>
              </a:rPr>
              <a:t>: </a:t>
            </a:r>
            <a:r>
              <a:rPr lang="ru-RU" altLang="ru-RU" sz="2400" b="1" dirty="0">
                <a:solidFill>
                  <a:srgbClr val="0070C0"/>
                </a:solidFill>
              </a:rPr>
              <a:t>info@edu.rosminzdrav.ru</a:t>
            </a:r>
          </a:p>
          <a:p>
            <a:pPr>
              <a:spcAft>
                <a:spcPts val="2400"/>
              </a:spcAft>
              <a:buClr>
                <a:srgbClr val="002060"/>
              </a:buClr>
            </a:pPr>
            <a:r>
              <a:rPr lang="ru-RU" altLang="ru-RU" sz="2400" b="1" dirty="0" smtClean="0">
                <a:solidFill>
                  <a:srgbClr val="0F4C8B"/>
                </a:solidFill>
                <a:latin typeface="+mn-lt"/>
              </a:rPr>
              <a:t>Фомина Мария Алексеевна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заместитель руководителя Центра развития непрерывного медицинского и фармацевтического образования по методическому обеспечению </a:t>
            </a:r>
          </a:p>
          <a:p>
            <a:endParaRPr lang="en-US" sz="2000" b="1" dirty="0">
              <a:solidFill>
                <a:srgbClr val="0070C0"/>
              </a:solidFill>
            </a:endParaRPr>
          </a:p>
          <a:p>
            <a:r>
              <a:rPr lang="ru-RU" sz="2000" b="1" dirty="0">
                <a:solidFill>
                  <a:srgbClr val="0070C0"/>
                </a:solidFill>
              </a:rPr>
              <a:t>(910)904-70-27</a:t>
            </a:r>
          </a:p>
          <a:p>
            <a:r>
              <a:rPr lang="en-US" sz="2000" b="1" dirty="0">
                <a:solidFill>
                  <a:srgbClr val="0070C0"/>
                </a:solidFill>
              </a:rPr>
              <a:t>Marya.fom@yandex.ru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</a:p>
          <a:p>
            <a:pPr>
              <a:spcAft>
                <a:spcPts val="2400"/>
              </a:spcAft>
              <a:buClr>
                <a:srgbClr val="002060"/>
              </a:buClr>
            </a:pPr>
            <a:endParaRPr lang="ru-RU" altLang="ru-RU" sz="2400" b="1" dirty="0" smtClean="0">
              <a:solidFill>
                <a:srgbClr val="0F4C8B"/>
              </a:solidFill>
              <a:latin typeface="+mn-lt"/>
            </a:endParaRPr>
          </a:p>
          <a:p>
            <a:pPr>
              <a:spcAft>
                <a:spcPts val="2400"/>
              </a:spcAft>
              <a:buClr>
                <a:srgbClr val="002060"/>
              </a:buClr>
            </a:pPr>
            <a:endParaRPr lang="ru-RU" altLang="ru-RU" sz="2400" b="1" dirty="0">
              <a:solidFill>
                <a:srgbClr val="0F4C8B"/>
              </a:solidFill>
              <a:latin typeface="+mn-lt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3503713" y="5517232"/>
            <a:ext cx="5988721" cy="739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rgbClr val="002060"/>
              </a:buClr>
            </a:pPr>
            <a:endParaRPr lang="ru-RU" altLang="ru-RU" sz="2000" b="1" dirty="0">
              <a:latin typeface="Cambria" pitchFamily="18" charset="0"/>
            </a:endParaRPr>
          </a:p>
          <a:p>
            <a:pPr>
              <a:buClr>
                <a:srgbClr val="002060"/>
              </a:buClr>
            </a:pPr>
            <a:endParaRPr lang="ru-RU" altLang="ru-RU" sz="2000" b="1" u="sng" dirty="0">
              <a:solidFill>
                <a:srgbClr val="0070C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37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0" y="0"/>
            <a:ext cx="9144000" cy="90805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>
              <a:defRPr/>
            </a:pPr>
            <a:endParaRPr lang="en-US" sz="1900" dirty="0">
              <a:solidFill>
                <a:srgbClr val="1F497D">
                  <a:lumMod val="75000"/>
                </a:srgbClr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1919289" y="6237289"/>
            <a:ext cx="8416925" cy="7937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"/>
          <p:cNvSpPr txBox="1">
            <a:spLocks/>
          </p:cNvSpPr>
          <p:nvPr/>
        </p:nvSpPr>
        <p:spPr>
          <a:xfrm>
            <a:off x="1524000" y="46039"/>
            <a:ext cx="9144000" cy="909637"/>
          </a:xfrm>
          <a:prstGeom prst="rect">
            <a:avLst/>
          </a:prstGeom>
          <a:solidFill>
            <a:srgbClr val="800000"/>
          </a:solidFill>
        </p:spPr>
        <p:txBody>
          <a:bodyPr>
            <a:normAutofit fontScale="97500"/>
          </a:bodyPr>
          <a:lstStyle/>
          <a:p>
            <a:pPr algn="ctr">
              <a:defRPr/>
            </a:pPr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21.11.2011 № 323-ФЗ</a:t>
            </a:r>
            <a:b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основах охраны здоровья граждан в Российской Федерации»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885950" y="1494527"/>
            <a:ext cx="8420100" cy="386259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>
            <a:lvl1pPr indent="317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0" algn="just">
              <a:lnSpc>
                <a:spcPts val="2100"/>
              </a:lnSpc>
              <a:defRPr/>
            </a:pP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69.    </a:t>
            </a:r>
            <a:r>
              <a:rPr lang="ru-RU" alt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осуществление медицинской деятельности и фармацевтической деятельности</a:t>
            </a:r>
          </a:p>
          <a:p>
            <a:pPr indent="0" algn="just">
              <a:lnSpc>
                <a:spcPts val="2100"/>
              </a:lnSpc>
              <a:defRPr/>
            </a:pPr>
            <a:endParaRPr lang="ru-RU" alt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lnSpc>
                <a:spcPts val="2100"/>
              </a:lnSpc>
              <a:defRPr/>
            </a:pP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Аккредитация специалиста 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процедура установления </a:t>
            </a: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соответствия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лица, получившего медицинское, фармацевтическое или иное образование, </a:t>
            </a: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требованиям к осуществлению медицинской деятельности по определённой медицинской специальности либо фармацевтической деятельности.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Аккредитация специалиста проводится </a:t>
            </a:r>
            <a:r>
              <a:rPr lang="ru-RU" alt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аккредитационной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комиссией по окончании освоения им профессиональных образовательных программ медицинского образования или фармацевтического образования </a:t>
            </a: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реже одного раза в пять лет. </a:t>
            </a:r>
            <a:endParaRPr lang="ru-RU" alt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lnSpc>
                <a:spcPts val="2100"/>
              </a:lnSpc>
              <a:defRPr/>
            </a:pPr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lnSpc>
                <a:spcPts val="2100"/>
              </a:lnSpc>
              <a:defRPr/>
            </a:pPr>
            <a:endParaRPr lang="ru-RU" alt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1925639" y="6237289"/>
            <a:ext cx="8415337" cy="7937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924050" y="6237289"/>
            <a:ext cx="8415338" cy="7937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844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24000" y="46038"/>
            <a:ext cx="9144000" cy="1726778"/>
          </a:xfrm>
          <a:prstGeom prst="rect">
            <a:avLst/>
          </a:prstGeom>
          <a:solidFill>
            <a:srgbClr val="800000"/>
          </a:solidFill>
        </p:spPr>
        <p:txBody>
          <a:bodyPr>
            <a:normAutofit fontScale="97500" lnSpcReduction="10000"/>
          </a:bodyPr>
          <a:lstStyle/>
          <a:p>
            <a:pPr algn="ctr">
              <a:defRPr/>
            </a:pPr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21.11.2011 № 323-ФЗ</a:t>
            </a:r>
            <a:b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основах охраны здоровья граждан в Российской Федерации» с изменениями, внесёнными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Федеральным законом от 29.12.2015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 389-ФЗ «О внесении изменений в отдельные законодательные акты Российской Федерации»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4001" y="1916833"/>
            <a:ext cx="920412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Статья 100 </a:t>
            </a:r>
            <a:r>
              <a:rPr lang="ru-RU" b="1" dirty="0">
                <a:solidFill>
                  <a:srgbClr val="002060"/>
                </a:solidFill>
              </a:rPr>
              <a:t>Заключительные положения </a:t>
            </a:r>
          </a:p>
          <a:p>
            <a:r>
              <a:rPr lang="ru-RU" b="1" u="sng" dirty="0">
                <a:solidFill>
                  <a:srgbClr val="C00000"/>
                </a:solidFill>
              </a:rPr>
              <a:t>1. До 1 января 2026 года</a:t>
            </a:r>
            <a:r>
              <a:rPr lang="ru-RU" b="1" dirty="0">
                <a:solidFill>
                  <a:srgbClr val="C00000"/>
                </a:solidFill>
              </a:rPr>
              <a:t>: </a:t>
            </a:r>
          </a:p>
          <a:p>
            <a:r>
              <a:rPr lang="ru-RU" b="1" dirty="0">
                <a:solidFill>
                  <a:srgbClr val="002060"/>
                </a:solidFill>
              </a:rPr>
              <a:t>Право на осуществление медицинской деятельности и право на занятие </a:t>
            </a:r>
          </a:p>
          <a:p>
            <a:r>
              <a:rPr lang="ru-RU" b="1" dirty="0">
                <a:solidFill>
                  <a:srgbClr val="002060"/>
                </a:solidFill>
              </a:rPr>
              <a:t>фармацевтической деятельностью в Российской Федерации имеют лица, получившие </a:t>
            </a:r>
          </a:p>
          <a:p>
            <a:r>
              <a:rPr lang="ru-RU" b="1" dirty="0">
                <a:solidFill>
                  <a:srgbClr val="002060"/>
                </a:solidFill>
              </a:rPr>
              <a:t>высшее или среднее медицинское образование в Российской Федерации в соответствии </a:t>
            </a:r>
          </a:p>
          <a:p>
            <a:r>
              <a:rPr lang="ru-RU" b="1" dirty="0">
                <a:solidFill>
                  <a:srgbClr val="002060"/>
                </a:solidFill>
              </a:rPr>
              <a:t>с федеральными государственными образовательными стандартами </a:t>
            </a:r>
          </a:p>
          <a:p>
            <a:r>
              <a:rPr lang="ru-RU" b="1" u="sng" dirty="0">
                <a:solidFill>
                  <a:srgbClr val="C00000"/>
                </a:solidFill>
              </a:rPr>
              <a:t>и имеющие сертификат специалиста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89999" y="3933010"/>
            <a:ext cx="899669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1.1. Переход к процедуре аккредитации специалистов осуществляется поэтапно</a:t>
            </a:r>
          </a:p>
          <a:p>
            <a:r>
              <a:rPr lang="ru-RU" b="1" dirty="0">
                <a:solidFill>
                  <a:srgbClr val="002060"/>
                </a:solidFill>
              </a:rPr>
              <a:t> с 1 января 2016 года по 31 декабря 2025 года включительно. </a:t>
            </a:r>
          </a:p>
          <a:p>
            <a:r>
              <a:rPr lang="ru-RU" b="1" dirty="0">
                <a:solidFill>
                  <a:srgbClr val="002060"/>
                </a:solidFill>
              </a:rPr>
              <a:t>Сроки и этапы указанного перехода, а также категории лиц, имеющих </a:t>
            </a:r>
          </a:p>
          <a:p>
            <a:r>
              <a:rPr lang="ru-RU" b="1" dirty="0">
                <a:solidFill>
                  <a:srgbClr val="002060"/>
                </a:solidFill>
              </a:rPr>
              <a:t>медицинское, фармацевтическое или иное образование и подлежащих аккредитации </a:t>
            </a:r>
          </a:p>
          <a:p>
            <a:r>
              <a:rPr lang="ru-RU" b="1" dirty="0">
                <a:solidFill>
                  <a:srgbClr val="002060"/>
                </a:solidFill>
              </a:rPr>
              <a:t>специалистов, определяются уполномоченным федеральным органом </a:t>
            </a:r>
          </a:p>
          <a:p>
            <a:r>
              <a:rPr lang="ru-RU" b="1" dirty="0">
                <a:solidFill>
                  <a:srgbClr val="002060"/>
                </a:solidFill>
              </a:rPr>
              <a:t>исполнительной власти.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98064" y="5517232"/>
            <a:ext cx="925599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2. Сертификаты специалиста, выданные медицинским и фармацевтическим работникам</a:t>
            </a:r>
            <a:r>
              <a:rPr lang="ru-RU" dirty="0"/>
              <a:t> </a:t>
            </a:r>
          </a:p>
          <a:p>
            <a:r>
              <a:rPr lang="ru-RU" b="1" dirty="0">
                <a:solidFill>
                  <a:srgbClr val="C00000"/>
                </a:solidFill>
              </a:rPr>
              <a:t>до 1 января 2021 года,</a:t>
            </a:r>
            <a:r>
              <a:rPr lang="ru-RU" dirty="0"/>
              <a:t> </a:t>
            </a:r>
            <a:r>
              <a:rPr lang="ru-RU" b="1" u="sng" dirty="0">
                <a:solidFill>
                  <a:srgbClr val="C00000"/>
                </a:solidFill>
              </a:rPr>
              <a:t>действуют до истечения указанного в них срока</a:t>
            </a:r>
            <a:r>
              <a:rPr lang="ru-RU" dirty="0"/>
              <a:t>. </a:t>
            </a:r>
          </a:p>
          <a:p>
            <a:r>
              <a:rPr lang="ru-RU" b="1" dirty="0">
                <a:solidFill>
                  <a:srgbClr val="002060"/>
                </a:solidFill>
              </a:rPr>
              <a:t>Форма, условия и порядок выдачи сертификата специалиста устанавливаются </a:t>
            </a:r>
          </a:p>
          <a:p>
            <a:r>
              <a:rPr lang="ru-RU" b="1" dirty="0">
                <a:solidFill>
                  <a:srgbClr val="002060"/>
                </a:solidFill>
              </a:rPr>
              <a:t>уполномоченным федеральным органом исполнительной власти.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758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524000" y="1"/>
            <a:ext cx="9144000" cy="909637"/>
          </a:xfrm>
          <a:prstGeom prst="rect">
            <a:avLst/>
          </a:prstGeom>
          <a:solidFill>
            <a:srgbClr val="800000"/>
          </a:solidFill>
        </p:spPr>
        <p:txBody>
          <a:bodyPr>
            <a:normAutofit fontScale="75000" lnSpcReduction="20000"/>
          </a:bodyPr>
          <a:lstStyle/>
          <a:p>
            <a:pPr lvl="0"/>
            <a:r>
              <a:rPr lang="ru-RU" sz="2400" b="1" dirty="0">
                <a:solidFill>
                  <a:schemeClr val="bg1"/>
                </a:solidFill>
              </a:rPr>
              <a:t>Приказ Минздрава России от </a:t>
            </a:r>
            <a:r>
              <a:rPr lang="ru-RU" sz="2400" b="1" dirty="0" smtClean="0">
                <a:solidFill>
                  <a:schemeClr val="bg1"/>
                </a:solidFill>
              </a:rPr>
              <a:t>2</a:t>
            </a:r>
            <a:r>
              <a:rPr lang="en-US" sz="2400" b="1" dirty="0" smtClean="0">
                <a:solidFill>
                  <a:schemeClr val="bg1"/>
                </a:solidFill>
              </a:rPr>
              <a:t>2 </a:t>
            </a:r>
            <a:r>
              <a:rPr lang="ru-RU" sz="2400" b="1" dirty="0" smtClean="0">
                <a:solidFill>
                  <a:schemeClr val="bg1"/>
                </a:solidFill>
              </a:rPr>
              <a:t>декабря 2017 года </a:t>
            </a:r>
            <a:r>
              <a:rPr lang="ru-RU" sz="2400" b="1" dirty="0">
                <a:solidFill>
                  <a:schemeClr val="bg1"/>
                </a:solidFill>
              </a:rPr>
              <a:t>№ </a:t>
            </a:r>
            <a:r>
              <a:rPr lang="ru-RU" sz="2400" b="1" dirty="0" smtClean="0">
                <a:solidFill>
                  <a:schemeClr val="bg1"/>
                </a:solidFill>
              </a:rPr>
              <a:t>1043н </a:t>
            </a:r>
            <a:r>
              <a:rPr lang="ru-RU" sz="2400" b="1" dirty="0">
                <a:solidFill>
                  <a:schemeClr val="bg1"/>
                </a:solidFill>
              </a:rPr>
              <a:t>«Об утверждении сроков и этапов аккредитации специалистов, а также категорий лиц, имеющих медицинское, фармацевтическое и иное образование и подлежащих аккредитации специалистов</a:t>
            </a:r>
            <a:r>
              <a:rPr lang="ru-RU" sz="2400" b="1" dirty="0" smtClean="0">
                <a:solidFill>
                  <a:schemeClr val="bg1"/>
                </a:solidFill>
              </a:rPr>
              <a:t>»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4254" y="1902690"/>
            <a:ext cx="112129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 01 января 2021 года </a:t>
            </a:r>
            <a:r>
              <a:rPr lang="ru-RU" sz="2400" b="1" dirty="0" smtClean="0">
                <a:solidFill>
                  <a:srgbClr val="0070C0"/>
                </a:solidFill>
              </a:rPr>
              <a:t>– аккредитация всех категорий специалистов</a:t>
            </a:r>
          </a:p>
          <a:p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Фактически</a:t>
            </a:r>
            <a:r>
              <a:rPr lang="ru-RU" sz="2400" b="1" dirty="0" smtClean="0">
                <a:solidFill>
                  <a:srgbClr val="0070C0"/>
                </a:solidFill>
              </a:rPr>
              <a:t> – это специалисты, получившие: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а</a:t>
            </a:r>
            <a:r>
              <a:rPr lang="ru-RU" sz="2400" b="1" dirty="0" smtClean="0">
                <a:solidFill>
                  <a:srgbClr val="0070C0"/>
                </a:solidFill>
              </a:rPr>
              <a:t>) сертификат после 01 января 2016 года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б</a:t>
            </a:r>
            <a:r>
              <a:rPr lang="ru-RU" sz="2400" b="1" dirty="0" smtClean="0">
                <a:solidFill>
                  <a:srgbClr val="0070C0"/>
                </a:solidFill>
              </a:rPr>
              <a:t>) свидетельство о первичной аккредитации (</a:t>
            </a:r>
            <a:r>
              <a:rPr lang="ru-RU" sz="2400" b="1" dirty="0" err="1" smtClean="0">
                <a:solidFill>
                  <a:srgbClr val="0070C0"/>
                </a:solidFill>
              </a:rPr>
              <a:t>специалитет</a:t>
            </a:r>
            <a:r>
              <a:rPr lang="ru-RU" sz="2400" b="1" dirty="0" smtClean="0">
                <a:solidFill>
                  <a:srgbClr val="0070C0"/>
                </a:solidFill>
              </a:rPr>
              <a:t>)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0070C0"/>
                </a:solidFill>
              </a:rPr>
              <a:t>) свидетельство о первичной специализированной аккредитации (ординатура, профессиональная переподготовка</a:t>
            </a:r>
          </a:p>
          <a:p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Для всех этих специалистов новый допуск к профессиональной деятельности будет осуществляться через процедуру </a:t>
            </a:r>
            <a:r>
              <a:rPr lang="ru-RU" sz="2400" b="1" u="sng" dirty="0" smtClean="0">
                <a:solidFill>
                  <a:srgbClr val="FF0000"/>
                </a:solidFill>
              </a:rPr>
              <a:t>периодической аккредитации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10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218" y="511262"/>
            <a:ext cx="8311282" cy="397459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rgbClr val="C00000"/>
                </a:solidFill>
                <a:ea typeface="Cambria" panose="02040503050406030204" pitchFamily="18" charset="0"/>
              </a:rPr>
              <a:t>Допуск к профессиональной деятельности через сертификацию</a:t>
            </a:r>
          </a:p>
        </p:txBody>
      </p:sp>
      <p:sp>
        <p:nvSpPr>
          <p:cNvPr id="7" name="Скругленный прямоугольник 59"/>
          <p:cNvSpPr>
            <a:spLocks noChangeArrowheads="1"/>
          </p:cNvSpPr>
          <p:nvPr/>
        </p:nvSpPr>
        <p:spPr bwMode="auto">
          <a:xfrm>
            <a:off x="1755885" y="5389993"/>
            <a:ext cx="8738612" cy="422032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1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dirty="0">
                <a:latin typeface="Cambria" panose="02040503050406030204" pitchFamily="18" charset="0"/>
                <a:ea typeface="Cambria" panose="02040503050406030204" pitchFamily="18" charset="0"/>
              </a:rPr>
              <a:t>Профессиональная деятельность в течение 5 лет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89697" y="3969186"/>
            <a:ext cx="2875114" cy="44785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Повышение  квалификации</a:t>
            </a:r>
          </a:p>
        </p:txBody>
      </p:sp>
      <p:sp>
        <p:nvSpPr>
          <p:cNvPr id="9" name="Скругленный прямоугольник 58"/>
          <p:cNvSpPr>
            <a:spLocks noChangeArrowheads="1"/>
          </p:cNvSpPr>
          <p:nvPr/>
        </p:nvSpPr>
        <p:spPr bwMode="auto">
          <a:xfrm>
            <a:off x="1789697" y="4691042"/>
            <a:ext cx="2875114" cy="376707"/>
          </a:xfrm>
          <a:prstGeom prst="roundRect">
            <a:avLst>
              <a:gd name="adj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dirty="0">
                <a:latin typeface="Cambria" panose="02040503050406030204" pitchFamily="18" charset="0"/>
                <a:ea typeface="Cambria" panose="02040503050406030204" pitchFamily="18" charset="0"/>
              </a:rPr>
              <a:t>Сертификация</a:t>
            </a:r>
          </a:p>
        </p:txBody>
      </p:sp>
      <p:sp>
        <p:nvSpPr>
          <p:cNvPr id="10" name="Стрелка вправо 9"/>
          <p:cNvSpPr/>
          <p:nvPr/>
        </p:nvSpPr>
        <p:spPr bwMode="auto">
          <a:xfrm rot="5400000">
            <a:off x="3116810" y="3738822"/>
            <a:ext cx="229756" cy="12948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 bwMode="auto">
          <a:xfrm rot="5400000">
            <a:off x="3133744" y="5155294"/>
            <a:ext cx="197437" cy="127942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 bwMode="auto">
          <a:xfrm rot="5400000" flipH="1">
            <a:off x="8879862" y="5156481"/>
            <a:ext cx="203199" cy="11980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 bwMode="auto">
          <a:xfrm rot="5400000" flipH="1">
            <a:off x="8879861" y="3756941"/>
            <a:ext cx="203199" cy="11980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543902" y="3969186"/>
            <a:ext cx="2875114" cy="44785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Повышение  квалификации</a:t>
            </a:r>
          </a:p>
        </p:txBody>
      </p:sp>
      <p:sp>
        <p:nvSpPr>
          <p:cNvPr id="15" name="Скругленный прямоугольник 59"/>
          <p:cNvSpPr>
            <a:spLocks noChangeArrowheads="1"/>
          </p:cNvSpPr>
          <p:nvPr/>
        </p:nvSpPr>
        <p:spPr bwMode="auto">
          <a:xfrm>
            <a:off x="1755885" y="3161581"/>
            <a:ext cx="8738612" cy="482242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1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dirty="0">
                <a:latin typeface="Cambria" panose="02040503050406030204" pitchFamily="18" charset="0"/>
                <a:ea typeface="Cambria" panose="02040503050406030204" pitchFamily="18" charset="0"/>
              </a:rPr>
              <a:t>Профессиональная деятельность в течение 5 лет</a:t>
            </a:r>
          </a:p>
        </p:txBody>
      </p:sp>
      <p:sp>
        <p:nvSpPr>
          <p:cNvPr id="16" name="Скругленный прямоугольник 58"/>
          <p:cNvSpPr>
            <a:spLocks noChangeArrowheads="1"/>
          </p:cNvSpPr>
          <p:nvPr/>
        </p:nvSpPr>
        <p:spPr bwMode="auto">
          <a:xfrm>
            <a:off x="7543902" y="4691042"/>
            <a:ext cx="2875114" cy="376707"/>
          </a:xfrm>
          <a:prstGeom prst="roundRect">
            <a:avLst>
              <a:gd name="adj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dirty="0">
                <a:latin typeface="Cambria" panose="02040503050406030204" pitchFamily="18" charset="0"/>
                <a:ea typeface="Cambria" panose="02040503050406030204" pitchFamily="18" charset="0"/>
              </a:rPr>
              <a:t>Сертификация</a:t>
            </a:r>
          </a:p>
        </p:txBody>
      </p:sp>
      <p:sp>
        <p:nvSpPr>
          <p:cNvPr id="17" name="Скругленный прямоугольник 58"/>
          <p:cNvSpPr>
            <a:spLocks noChangeArrowheads="1"/>
          </p:cNvSpPr>
          <p:nvPr/>
        </p:nvSpPr>
        <p:spPr bwMode="auto">
          <a:xfrm>
            <a:off x="4670017" y="2492106"/>
            <a:ext cx="2875114" cy="380266"/>
          </a:xfrm>
          <a:prstGeom prst="roundRect">
            <a:avLst>
              <a:gd name="adj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dirty="0">
                <a:latin typeface="Cambria" panose="02040503050406030204" pitchFamily="18" charset="0"/>
                <a:ea typeface="Cambria" panose="02040503050406030204" pitchFamily="18" charset="0"/>
              </a:rPr>
              <a:t>Сертификация</a:t>
            </a:r>
          </a:p>
        </p:txBody>
      </p:sp>
      <p:sp>
        <p:nvSpPr>
          <p:cNvPr id="18" name="Стрелка вправо 17"/>
          <p:cNvSpPr/>
          <p:nvPr/>
        </p:nvSpPr>
        <p:spPr bwMode="auto">
          <a:xfrm rot="5400000">
            <a:off x="5963629" y="2952693"/>
            <a:ext cx="229756" cy="12948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755887" y="1640621"/>
            <a:ext cx="2513779" cy="50326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Ординатура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910379" y="1640621"/>
            <a:ext cx="2584119" cy="50326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Профессиональная переподготовка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649414" y="1640621"/>
            <a:ext cx="2875114" cy="50326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Повышение квалификации</a:t>
            </a:r>
          </a:p>
        </p:txBody>
      </p:sp>
      <p:sp>
        <p:nvSpPr>
          <p:cNvPr id="26" name="Стрелка вправо 25"/>
          <p:cNvSpPr/>
          <p:nvPr/>
        </p:nvSpPr>
        <p:spPr bwMode="auto">
          <a:xfrm rot="5400000">
            <a:off x="3157311" y="4495583"/>
            <a:ext cx="150300" cy="127942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Стрелка вправо 26"/>
          <p:cNvSpPr/>
          <p:nvPr/>
        </p:nvSpPr>
        <p:spPr bwMode="auto">
          <a:xfrm rot="5400000" flipH="1">
            <a:off x="8901051" y="4496080"/>
            <a:ext cx="154684" cy="11980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8" name="Стрелка вправо 27"/>
          <p:cNvSpPr/>
          <p:nvPr/>
        </p:nvSpPr>
        <p:spPr bwMode="auto">
          <a:xfrm rot="5400000">
            <a:off x="5962725" y="2261066"/>
            <a:ext cx="229756" cy="12948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" name="Стрелка вправо 28"/>
          <p:cNvSpPr/>
          <p:nvPr/>
        </p:nvSpPr>
        <p:spPr bwMode="auto">
          <a:xfrm rot="2396175">
            <a:off x="4234512" y="2250522"/>
            <a:ext cx="511921" cy="150574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0" name="Стрелка вправо 29"/>
          <p:cNvSpPr/>
          <p:nvPr/>
        </p:nvSpPr>
        <p:spPr bwMode="auto">
          <a:xfrm rot="8129327">
            <a:off x="7478395" y="2239430"/>
            <a:ext cx="511921" cy="150574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8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218" y="511262"/>
            <a:ext cx="8311282" cy="397459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rgbClr val="C00000"/>
                </a:solidFill>
                <a:ea typeface="Cambria" panose="02040503050406030204" pitchFamily="18" charset="0"/>
              </a:rPr>
              <a:t>Допуск к профессиональной деятельности через </a:t>
            </a:r>
            <a:r>
              <a:rPr lang="ru-RU" sz="2800" b="1" dirty="0">
                <a:solidFill>
                  <a:srgbClr val="C00000"/>
                </a:solidFill>
                <a:ea typeface="Cambria" panose="02040503050406030204" pitchFamily="18" charset="0"/>
              </a:rPr>
              <a:t>аккредитацию специалиста</a:t>
            </a:r>
            <a:endParaRPr lang="ru-RU" sz="2800" b="1" dirty="0">
              <a:solidFill>
                <a:srgbClr val="C00000"/>
              </a:solidFill>
              <a:ea typeface="Cambria" panose="02040503050406030204" pitchFamily="18" charset="0"/>
            </a:endParaRPr>
          </a:p>
        </p:txBody>
      </p:sp>
      <p:sp>
        <p:nvSpPr>
          <p:cNvPr id="31" name="Скругленный прямоугольник 59"/>
          <p:cNvSpPr>
            <a:spLocks noChangeArrowheads="1"/>
          </p:cNvSpPr>
          <p:nvPr/>
        </p:nvSpPr>
        <p:spPr bwMode="auto">
          <a:xfrm>
            <a:off x="1741710" y="5388532"/>
            <a:ext cx="8719673" cy="376282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1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200" dirty="0">
                <a:latin typeface="Cambria" panose="02040503050406030204" pitchFamily="18" charset="0"/>
                <a:ea typeface="Cambria" panose="02040503050406030204" pitchFamily="18" charset="0"/>
              </a:rPr>
              <a:t>Профессиональная деятельность в течение 5 лет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722474" y="3938296"/>
            <a:ext cx="8756216" cy="286433"/>
          </a:xfrm>
          <a:prstGeom prst="roundRect">
            <a:avLst/>
          </a:prstGeom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  е  п  р  е  р  ы  в  н  о  е       о   б  р  а  з  о  в  а  н  и  е</a:t>
            </a:r>
          </a:p>
        </p:txBody>
      </p:sp>
      <p:sp>
        <p:nvSpPr>
          <p:cNvPr id="33" name="Скругленный прямоугольник 59"/>
          <p:cNvSpPr>
            <a:spLocks noChangeArrowheads="1"/>
          </p:cNvSpPr>
          <p:nvPr/>
        </p:nvSpPr>
        <p:spPr bwMode="auto">
          <a:xfrm>
            <a:off x="1741708" y="3586228"/>
            <a:ext cx="8738612" cy="329674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1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200" dirty="0">
                <a:latin typeface="Cambria" panose="02040503050406030204" pitchFamily="18" charset="0"/>
                <a:ea typeface="Cambria" panose="02040503050406030204" pitchFamily="18" charset="0"/>
              </a:rPr>
              <a:t>Профессиональная деятельность в течение 5 лет</a:t>
            </a:r>
          </a:p>
        </p:txBody>
      </p:sp>
      <p:sp>
        <p:nvSpPr>
          <p:cNvPr id="34" name="Скругленный прямоугольник 58"/>
          <p:cNvSpPr>
            <a:spLocks noChangeArrowheads="1"/>
          </p:cNvSpPr>
          <p:nvPr/>
        </p:nvSpPr>
        <p:spPr bwMode="auto">
          <a:xfrm>
            <a:off x="1741710" y="2888970"/>
            <a:ext cx="2277399" cy="386841"/>
          </a:xfrm>
          <a:prstGeom prst="roundRect">
            <a:avLst>
              <a:gd name="adj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sz="1200" dirty="0">
                <a:latin typeface="Cambria" panose="02040503050406030204" pitchFamily="18" charset="0"/>
                <a:ea typeface="Cambria" panose="02040503050406030204" pitchFamily="18" charset="0"/>
              </a:rPr>
              <a:t>Первичная аккредитация</a:t>
            </a:r>
          </a:p>
        </p:txBody>
      </p:sp>
      <p:sp>
        <p:nvSpPr>
          <p:cNvPr id="35" name="Стрелка вправо 34"/>
          <p:cNvSpPr/>
          <p:nvPr/>
        </p:nvSpPr>
        <p:spPr bwMode="auto">
          <a:xfrm rot="5400000">
            <a:off x="5975850" y="3362603"/>
            <a:ext cx="195828" cy="13142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 sz="12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741710" y="2301230"/>
            <a:ext cx="2277399" cy="38662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2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Специалитет</a:t>
            </a:r>
            <a:endParaRPr lang="ru-RU" sz="1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210495" y="2301230"/>
            <a:ext cx="3727683" cy="38662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Профессиональная переподготовка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8107246" y="2294672"/>
            <a:ext cx="2354431" cy="38662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Повышение квалификации</a:t>
            </a:r>
          </a:p>
        </p:txBody>
      </p:sp>
      <p:sp>
        <p:nvSpPr>
          <p:cNvPr id="39" name="Стрелка вправо 38"/>
          <p:cNvSpPr/>
          <p:nvPr/>
        </p:nvSpPr>
        <p:spPr bwMode="auto">
          <a:xfrm rot="5400000">
            <a:off x="3155058" y="4562622"/>
            <a:ext cx="126452" cy="127942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 sz="12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210495" y="1701052"/>
            <a:ext cx="3727683" cy="34174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Ординатура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836191" y="2033998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Cambria" panose="02040503050406030204" pitchFamily="18" charset="0"/>
                <a:ea typeface="Cambria" panose="02040503050406030204" pitchFamily="18" charset="0"/>
              </a:rPr>
              <a:t>или</a:t>
            </a:r>
          </a:p>
        </p:txBody>
      </p:sp>
      <p:sp>
        <p:nvSpPr>
          <p:cNvPr id="42" name="Скругленный прямоугольник 58"/>
          <p:cNvSpPr>
            <a:spLocks noChangeArrowheads="1"/>
          </p:cNvSpPr>
          <p:nvPr/>
        </p:nvSpPr>
        <p:spPr bwMode="auto">
          <a:xfrm>
            <a:off x="8107246" y="2875236"/>
            <a:ext cx="2371447" cy="396002"/>
          </a:xfrm>
          <a:prstGeom prst="roundRect">
            <a:avLst>
              <a:gd name="adj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sz="1200" dirty="0">
                <a:latin typeface="Cambria" panose="02040503050406030204" pitchFamily="18" charset="0"/>
                <a:ea typeface="Cambria" panose="02040503050406030204" pitchFamily="18" charset="0"/>
              </a:rPr>
              <a:t>Периодическая аккредитация</a:t>
            </a:r>
          </a:p>
        </p:txBody>
      </p:sp>
      <p:sp>
        <p:nvSpPr>
          <p:cNvPr id="43" name="Скругленный прямоугольник 58"/>
          <p:cNvSpPr>
            <a:spLocks noChangeArrowheads="1"/>
          </p:cNvSpPr>
          <p:nvPr/>
        </p:nvSpPr>
        <p:spPr bwMode="auto">
          <a:xfrm>
            <a:off x="4210495" y="2875236"/>
            <a:ext cx="3727683" cy="396002"/>
          </a:xfrm>
          <a:prstGeom prst="roundRect">
            <a:avLst>
              <a:gd name="adj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sz="1200" dirty="0">
                <a:latin typeface="Cambria" panose="02040503050406030204" pitchFamily="18" charset="0"/>
                <a:ea typeface="Cambria" panose="02040503050406030204" pitchFamily="18" charset="0"/>
              </a:rPr>
              <a:t>Первичная специализированная аккредитация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1745383" y="5066113"/>
            <a:ext cx="8733309" cy="29893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  е  п  р  е  р  ы  в  н  о  е       о   б  р  а  з  о  в  а  н  и  е</a:t>
            </a:r>
          </a:p>
        </p:txBody>
      </p:sp>
      <p:sp>
        <p:nvSpPr>
          <p:cNvPr id="45" name="Скругленный прямоугольник 58"/>
          <p:cNvSpPr>
            <a:spLocks noChangeArrowheads="1"/>
          </p:cNvSpPr>
          <p:nvPr/>
        </p:nvSpPr>
        <p:spPr bwMode="auto">
          <a:xfrm>
            <a:off x="1745382" y="4439789"/>
            <a:ext cx="2323344" cy="341868"/>
          </a:xfrm>
          <a:prstGeom prst="roundRect">
            <a:avLst>
              <a:gd name="adj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sz="1200" dirty="0">
                <a:latin typeface="Cambria" panose="02040503050406030204" pitchFamily="18" charset="0"/>
                <a:ea typeface="Cambria" panose="02040503050406030204" pitchFamily="18" charset="0"/>
              </a:rPr>
              <a:t>Периодическая аккредитация</a:t>
            </a:r>
          </a:p>
        </p:txBody>
      </p:sp>
      <p:sp>
        <p:nvSpPr>
          <p:cNvPr id="46" name="Стрелка вправо 45"/>
          <p:cNvSpPr/>
          <p:nvPr/>
        </p:nvSpPr>
        <p:spPr bwMode="auto">
          <a:xfrm rot="5400000">
            <a:off x="2910040" y="3362603"/>
            <a:ext cx="195828" cy="13142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 sz="12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7" name="Стрелка вправо 46"/>
          <p:cNvSpPr/>
          <p:nvPr/>
        </p:nvSpPr>
        <p:spPr bwMode="auto">
          <a:xfrm rot="5400000">
            <a:off x="9169520" y="3375964"/>
            <a:ext cx="195828" cy="13142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 sz="12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8" name="Стрелка вправо 47"/>
          <p:cNvSpPr/>
          <p:nvPr/>
        </p:nvSpPr>
        <p:spPr bwMode="auto">
          <a:xfrm rot="5400000">
            <a:off x="9187323" y="2741438"/>
            <a:ext cx="156343" cy="13142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 sz="12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" name="Стрелка вправо 48"/>
          <p:cNvSpPr/>
          <p:nvPr/>
        </p:nvSpPr>
        <p:spPr bwMode="auto">
          <a:xfrm rot="5400000">
            <a:off x="2921397" y="2734880"/>
            <a:ext cx="156343" cy="13142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 sz="12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0" name="Стрелка вправо 49"/>
          <p:cNvSpPr/>
          <p:nvPr/>
        </p:nvSpPr>
        <p:spPr bwMode="auto">
          <a:xfrm rot="5400000">
            <a:off x="5995594" y="2741438"/>
            <a:ext cx="156343" cy="13142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 sz="12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1" name="Скругленный прямоугольник 58"/>
          <p:cNvSpPr>
            <a:spLocks noChangeArrowheads="1"/>
          </p:cNvSpPr>
          <p:nvPr/>
        </p:nvSpPr>
        <p:spPr bwMode="auto">
          <a:xfrm>
            <a:off x="8107246" y="4439789"/>
            <a:ext cx="2354137" cy="341868"/>
          </a:xfrm>
          <a:prstGeom prst="roundRect">
            <a:avLst>
              <a:gd name="adj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sz="1200" dirty="0">
                <a:latin typeface="Cambria" panose="02040503050406030204" pitchFamily="18" charset="0"/>
                <a:ea typeface="Cambria" panose="02040503050406030204" pitchFamily="18" charset="0"/>
              </a:rPr>
              <a:t>Периодическая аккредитация</a:t>
            </a:r>
          </a:p>
        </p:txBody>
      </p:sp>
      <p:sp>
        <p:nvSpPr>
          <p:cNvPr id="52" name="Стрелка вправо 51"/>
          <p:cNvSpPr/>
          <p:nvPr/>
        </p:nvSpPr>
        <p:spPr bwMode="auto">
          <a:xfrm rot="5400000">
            <a:off x="2925525" y="4284577"/>
            <a:ext cx="174235" cy="147223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 sz="12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3" name="Стрелка вправо 52"/>
          <p:cNvSpPr/>
          <p:nvPr/>
        </p:nvSpPr>
        <p:spPr bwMode="auto">
          <a:xfrm rot="5400000">
            <a:off x="2921168" y="4847719"/>
            <a:ext cx="215105" cy="14390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 sz="12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4" name="Стрелка вправо 53"/>
          <p:cNvSpPr/>
          <p:nvPr/>
        </p:nvSpPr>
        <p:spPr bwMode="auto">
          <a:xfrm rot="5400000" flipH="1">
            <a:off x="9238874" y="4854398"/>
            <a:ext cx="190240" cy="13314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 sz="12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5" name="Стрелка вправо 54"/>
          <p:cNvSpPr/>
          <p:nvPr/>
        </p:nvSpPr>
        <p:spPr bwMode="auto">
          <a:xfrm rot="5400000" flipH="1">
            <a:off x="9255412" y="4267053"/>
            <a:ext cx="154096" cy="13621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endParaRPr lang="ru-RU" sz="12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62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0" y="87314"/>
            <a:ext cx="9144000" cy="593725"/>
          </a:xfrm>
          <a:prstGeom prst="rect">
            <a:avLst/>
          </a:prstGeom>
          <a:solidFill>
            <a:srgbClr val="800000"/>
          </a:solidFill>
          <a:ln w="25400" algn="ctr">
            <a:noFill/>
            <a:miter lim="800000"/>
            <a:headEnd/>
            <a:tailEnd/>
          </a:ln>
        </p:spPr>
        <p:txBody>
          <a:bodyPr lIns="71837" tIns="35918" rIns="71837" bIns="35918" anchor="ctr"/>
          <a:lstStyle/>
          <a:p>
            <a:pPr defTabSz="717947">
              <a:defRPr/>
            </a:pPr>
            <a:endParaRPr lang="en-US" sz="1425" dirty="0">
              <a:solidFill>
                <a:srgbClr val="1F497D">
                  <a:lumMod val="75000"/>
                </a:srgbClr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1919289" y="5822950"/>
            <a:ext cx="8416925" cy="6350"/>
          </a:xfrm>
          <a:prstGeom prst="line">
            <a:avLst/>
          </a:prstGeom>
          <a:ln w="25400">
            <a:solidFill>
              <a:srgbClr val="800000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13"/>
          <p:cNvSpPr txBox="1">
            <a:spLocks noChangeArrowheads="1"/>
          </p:cNvSpPr>
          <p:nvPr/>
        </p:nvSpPr>
        <p:spPr bwMode="auto">
          <a:xfrm>
            <a:off x="1919288" y="246063"/>
            <a:ext cx="8374062" cy="323850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1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endParaRPr lang="ru-RU" sz="1875" dirty="0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0" y="1808533"/>
            <a:ext cx="9144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rgbClr val="002060"/>
                </a:solidFill>
              </a:rPr>
              <a:t>тестирование;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rgbClr val="002060"/>
                </a:solidFill>
              </a:rPr>
              <a:t>оценка практических навыков (умений) в симулированных условиях;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rgbClr val="002060"/>
                </a:solidFill>
              </a:rPr>
              <a:t>решение ситуационных задач</a:t>
            </a:r>
            <a:r>
              <a:rPr lang="ru-RU" sz="2000" dirty="0"/>
              <a:t>. </a:t>
            </a:r>
            <a:endParaRPr lang="ru-RU" sz="2000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0" y="4089400"/>
            <a:ext cx="9144000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</a:rPr>
              <a:t>оценка </a:t>
            </a:r>
            <a:r>
              <a:rPr lang="ru-RU" b="1" i="1" dirty="0">
                <a:solidFill>
                  <a:srgbClr val="C00000"/>
                </a:solidFill>
              </a:rPr>
              <a:t>отчета за последние пять лет </a:t>
            </a:r>
            <a:r>
              <a:rPr lang="ru-RU" b="1" i="1" dirty="0">
                <a:solidFill>
                  <a:srgbClr val="002060"/>
                </a:solidFill>
              </a:rPr>
              <a:t>о профессиональной деятельности аккредитуемого, </a:t>
            </a:r>
            <a:r>
              <a:rPr lang="ru-RU" b="1" i="1" u="sng" dirty="0">
                <a:solidFill>
                  <a:srgbClr val="002060"/>
                </a:solidFill>
              </a:rPr>
              <a:t>включающего </a:t>
            </a:r>
            <a:r>
              <a:rPr lang="ru-RU" b="1" i="1" dirty="0">
                <a:solidFill>
                  <a:srgbClr val="002060"/>
                </a:solidFill>
              </a:rPr>
              <a:t>сведения об индивидуальных профессиональных достижениях, </a:t>
            </a:r>
            <a:r>
              <a:rPr lang="ru-RU" b="1" i="1" u="sng" dirty="0">
                <a:solidFill>
                  <a:srgbClr val="C00000"/>
                </a:solidFill>
              </a:rPr>
              <a:t>сведения об освоении программ повышения квалификации, обеспечивающих </a:t>
            </a:r>
            <a:r>
              <a:rPr lang="ru-RU" sz="2800" b="1" i="1" u="sng" dirty="0">
                <a:solidFill>
                  <a:srgbClr val="C00000"/>
                </a:solidFill>
              </a:rPr>
              <a:t>непрерывное совершенствование профессиональных навыков и расширение квалификации</a:t>
            </a:r>
            <a:r>
              <a:rPr lang="ru-RU" sz="2800" b="1" i="1" dirty="0">
                <a:solidFill>
                  <a:srgbClr val="C00000"/>
                </a:solidFill>
              </a:rPr>
              <a:t> </a:t>
            </a:r>
            <a:r>
              <a:rPr lang="ru-RU" b="1" i="1" dirty="0">
                <a:solidFill>
                  <a:srgbClr val="002060"/>
                </a:solidFill>
              </a:rPr>
              <a:t>(портфолио)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002060"/>
                </a:solidFill>
              </a:rPr>
              <a:t>тестирование 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авая фигурная скобка 15"/>
          <p:cNvSpPr/>
          <p:nvPr/>
        </p:nvSpPr>
        <p:spPr>
          <a:xfrm rot="5400000">
            <a:off x="6176964" y="-1327150"/>
            <a:ext cx="269875" cy="6048375"/>
          </a:xfrm>
          <a:prstGeom prst="rightBrace">
            <a:avLst>
              <a:gd name="adj1" fmla="val 56252"/>
              <a:gd name="adj2" fmla="val 50399"/>
            </a:avLst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sz="1350" dirty="0">
              <a:solidFill>
                <a:prstClr val="black"/>
              </a:solidFill>
            </a:endParaRPr>
          </a:p>
        </p:txBody>
      </p:sp>
      <p:sp>
        <p:nvSpPr>
          <p:cNvPr id="17" name="Правая фигурная скобка 16"/>
          <p:cNvSpPr/>
          <p:nvPr/>
        </p:nvSpPr>
        <p:spPr>
          <a:xfrm rot="5400000">
            <a:off x="6176964" y="2009776"/>
            <a:ext cx="269875" cy="3743325"/>
          </a:xfrm>
          <a:prstGeom prst="rightBrace">
            <a:avLst>
              <a:gd name="adj1" fmla="val 56252"/>
              <a:gd name="adj2" fmla="val 50399"/>
            </a:avLst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sz="135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89866" y="855863"/>
            <a:ext cx="2811869" cy="686303"/>
          </a:xfrm>
          <a:prstGeom prst="rect">
            <a:avLst/>
          </a:prstGeom>
          <a:solidFill>
            <a:srgbClr val="000066"/>
          </a:solidFill>
          <a:ln w="6350">
            <a:solidFill>
              <a:schemeClr val="tx1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ПЕРВИЧНАЯ АККРЕДИТАЦИЯ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557739" y="883967"/>
            <a:ext cx="2880320" cy="648072"/>
          </a:xfrm>
          <a:prstGeom prst="rect">
            <a:avLst/>
          </a:prstGeom>
          <a:solidFill>
            <a:srgbClr val="000066"/>
          </a:solidFill>
          <a:ln w="6350">
            <a:solidFill>
              <a:schemeClr val="tx1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ПЕРВИЧНАЯ</a:t>
            </a:r>
          </a:p>
          <a:p>
            <a:pPr algn="ctr">
              <a:defRPr/>
            </a:pPr>
            <a:r>
              <a:rPr lang="ru-RU" sz="1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СПЕЦИАЛИЗИРОВАННАЯ  АККРЕДИТАЦИЯ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589908" y="3119485"/>
            <a:ext cx="3456384" cy="648072"/>
          </a:xfrm>
          <a:prstGeom prst="rect">
            <a:avLst/>
          </a:prstGeom>
          <a:solidFill>
            <a:srgbClr val="000066"/>
          </a:solidFill>
          <a:ln w="6350">
            <a:solidFill>
              <a:schemeClr val="tx1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ПЕРИОДИЧЕСКАЯ АККРЕДИТАЦИЯ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24000" y="6547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Приказ Минздрава России от 02 июня 2016 года № 334н «Об утверждении Положения об аккредитации специалистов»</a:t>
            </a:r>
          </a:p>
        </p:txBody>
      </p:sp>
    </p:spTree>
    <p:extLst>
      <p:ext uri="{BB962C8B-B14F-4D97-AF65-F5344CB8AC3E}">
        <p14:creationId xmlns:p14="http://schemas.microsoft.com/office/powerpoint/2010/main" val="130678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_НМО_НМИЦ_1">
  <a:themeElements>
    <a:clrScheme name="НМО НМИЦ">
      <a:dk1>
        <a:sysClr val="windowText" lastClr="000000"/>
      </a:dk1>
      <a:lt1>
        <a:sysClr val="window" lastClr="FFFFFF"/>
      </a:lt1>
      <a:dk2>
        <a:srgbClr val="004386"/>
      </a:dk2>
      <a:lt2>
        <a:srgbClr val="EEECE1"/>
      </a:lt2>
      <a:accent1>
        <a:srgbClr val="4F81BD"/>
      </a:accent1>
      <a:accent2>
        <a:srgbClr val="FFC000"/>
      </a:accent2>
      <a:accent3>
        <a:srgbClr val="86C440"/>
      </a:accent3>
      <a:accent4>
        <a:srgbClr val="5CBCAC"/>
      </a:accent4>
      <a:accent5>
        <a:srgbClr val="7A8A9E"/>
      </a:accent5>
      <a:accent6>
        <a:srgbClr val="00B0F0"/>
      </a:accent6>
      <a:hlink>
        <a:srgbClr val="0000FF"/>
      </a:hlink>
      <a:folHlink>
        <a:srgbClr val="800080"/>
      </a:folHlink>
    </a:clrScheme>
    <a:fontScheme name="НМО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</TotalTime>
  <Words>1292</Words>
  <Application>Microsoft Office PowerPoint</Application>
  <PresentationFormat>Широкоэкранный</PresentationFormat>
  <Paragraphs>152</Paragraphs>
  <Slides>30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Arial</vt:lpstr>
      <vt:lpstr>Calibri</vt:lpstr>
      <vt:lpstr>Calibri Light</vt:lpstr>
      <vt:lpstr>Cambria</vt:lpstr>
      <vt:lpstr>Times New Roman</vt:lpstr>
      <vt:lpstr>Wingdings</vt:lpstr>
      <vt:lpstr>Тема Office</vt:lpstr>
      <vt:lpstr>Тема_НМО_НМИЦ_1</vt:lpstr>
      <vt:lpstr>ВОЗМОЖНОСТИ ОБУЧЕНИЯ СПЕЦИАЛИСТОВ ЗДРАВООХРАНЕНИЯ В РАМКАХ НЕПРЕРЫВНОГО МЕДИЦИНСКОГО ОБРАЗОВАНИЯ С ИСПОЛЬЗОВАНИЕМ ПОРТАЛА edu.rosminzdrav.ru  </vt:lpstr>
      <vt:lpstr>Презентация PowerPoint</vt:lpstr>
      <vt:lpstr>Система непрерывного медицинского образования. Связь с процедурой допуска к профессиональной деятельности</vt:lpstr>
      <vt:lpstr>Презентация PowerPoint</vt:lpstr>
      <vt:lpstr>Презентация PowerPoint</vt:lpstr>
      <vt:lpstr>Презентация PowerPoint</vt:lpstr>
      <vt:lpstr>Допуск к профессиональной деятельности через сертификацию</vt:lpstr>
      <vt:lpstr>Допуск к профессиональной деятельности через аккредитацию специалиста</vt:lpstr>
      <vt:lpstr>Презентация PowerPoint</vt:lpstr>
      <vt:lpstr>Этапы внедрения системы непрерывного образования специалистов здравоохранения</vt:lpstr>
      <vt:lpstr>Презентация PowerPoint</vt:lpstr>
      <vt:lpstr>Презентация PowerPoint</vt:lpstr>
      <vt:lpstr>Портал непрерывного медицинского и фармацевтического образования edu.rosminzdrav.ru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Портал edu.rosminzdrav.ru  для специалистов здравоохранения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ИнформАЦИЯ ДЛЯ специалистов ЗДРАВООХРАНЕНИЯ о системе непрерывного медицинского образования и возможностях Портала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Mariya_AF</dc:creator>
  <cp:lastModifiedBy>Mariya_AF</cp:lastModifiedBy>
  <cp:revision>44</cp:revision>
  <dcterms:created xsi:type="dcterms:W3CDTF">2019-09-03T07:57:04Z</dcterms:created>
  <dcterms:modified xsi:type="dcterms:W3CDTF">2019-09-16T14:18:07Z</dcterms:modified>
</cp:coreProperties>
</file>